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0" r:id="rId1"/>
  </p:sldMasterIdLst>
  <p:sldIdLst>
    <p:sldId id="320" r:id="rId2"/>
    <p:sldId id="303" r:id="rId3"/>
    <p:sldId id="302" r:id="rId4"/>
    <p:sldId id="298" r:id="rId5"/>
    <p:sldId id="299" r:id="rId6"/>
    <p:sldId id="310" r:id="rId7"/>
    <p:sldId id="293" r:id="rId8"/>
    <p:sldId id="294" r:id="rId9"/>
    <p:sldId id="305" r:id="rId10"/>
    <p:sldId id="306" r:id="rId11"/>
    <p:sldId id="307" r:id="rId12"/>
    <p:sldId id="308" r:id="rId13"/>
    <p:sldId id="309" r:id="rId14"/>
    <p:sldId id="301" r:id="rId15"/>
    <p:sldId id="312" r:id="rId16"/>
    <p:sldId id="311" r:id="rId17"/>
    <p:sldId id="319" r:id="rId18"/>
    <p:sldId id="318" r:id="rId19"/>
    <p:sldId id="314" r:id="rId20"/>
    <p:sldId id="313" r:id="rId21"/>
    <p:sldId id="315" r:id="rId22"/>
    <p:sldId id="316" r:id="rId23"/>
    <p:sldId id="317" r:id="rId24"/>
    <p:sldId id="323" r:id="rId25"/>
    <p:sldId id="321" r:id="rId26"/>
    <p:sldId id="322" r:id="rId27"/>
    <p:sldId id="300" r:id="rId28"/>
    <p:sldId id="304" r:id="rId29"/>
    <p:sldId id="324" r:id="rId30"/>
    <p:sldId id="325" r:id="rId31"/>
    <p:sldId id="326" r:id="rId32"/>
    <p:sldId id="327" r:id="rId33"/>
    <p:sldId id="286" r:id="rId3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56" autoAdjust="0"/>
    <p:restoredTop sz="94697"/>
  </p:normalViewPr>
  <p:slideViewPr>
    <p:cSldViewPr snapToGrid="0" snapToObjects="1">
      <p:cViewPr>
        <p:scale>
          <a:sx n="100" d="100"/>
          <a:sy n="100" d="100"/>
        </p:scale>
        <p:origin x="-88" y="-3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2"/>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smtClean="0"/>
              <a:t>AUTHOR’S NAME</a:t>
            </a:r>
            <a:endParaRPr lang="it-IT" dirty="0"/>
          </a:p>
        </p:txBody>
      </p:sp>
      <p:sp>
        <p:nvSpPr>
          <p:cNvPr id="8"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smtClean="0"/>
              <a:t>Timber Tectonics in the Digital Age - Winter 2017</a:t>
            </a:r>
            <a:endParaRPr lang="it-IT" dirty="0"/>
          </a:p>
        </p:txBody>
      </p:sp>
      <p:sp>
        <p:nvSpPr>
          <p:cNvPr id="9" name="Slide Number Placeholder 5"/>
          <p:cNvSpPr>
            <a:spLocks noGrp="1"/>
          </p:cNvSpPr>
          <p:nvPr>
            <p:ph type="sldNum" sz="quarter" idx="4"/>
          </p:nvPr>
        </p:nvSpPr>
        <p:spPr>
          <a:xfrm>
            <a:off x="10834653" y="6438353"/>
            <a:ext cx="377830"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a:t>
            </a:fld>
            <a:endParaRPr lang="it-IT" dirty="0"/>
          </a:p>
        </p:txBody>
      </p:sp>
    </p:spTree>
    <p:extLst>
      <p:ext uri="{BB962C8B-B14F-4D97-AF65-F5344CB8AC3E}">
        <p14:creationId xmlns:p14="http://schemas.microsoft.com/office/powerpoint/2010/main" val="686015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79" y="696654"/>
            <a:ext cx="7553339" cy="790068"/>
          </a:xfrm>
        </p:spPr>
        <p:txBody>
          <a:bodyPr>
            <a:normAutofit/>
          </a:bodyPr>
          <a:lstStyle>
            <a:lvl1pPr>
              <a:defRPr sz="3600"/>
            </a:lvl1pPr>
          </a:lstStyle>
          <a:p>
            <a:r>
              <a:rPr lang="en-US" dirty="0" smtClean="0"/>
              <a:t>Click to edit Master title style</a:t>
            </a:r>
            <a:endParaRPr lang="en-US" dirty="0"/>
          </a:p>
        </p:txBody>
      </p:sp>
      <p:sp>
        <p:nvSpPr>
          <p:cNvPr id="3" name="Content Placeholder 2"/>
          <p:cNvSpPr>
            <a:spLocks noGrp="1"/>
          </p:cNvSpPr>
          <p:nvPr>
            <p:ph sz="half" idx="1"/>
          </p:nvPr>
        </p:nvSpPr>
        <p:spPr>
          <a:xfrm>
            <a:off x="1097279" y="1486722"/>
            <a:ext cx="4937760" cy="4854872"/>
          </a:xfrm>
        </p:spPr>
        <p:txBody>
          <a:bodyPr/>
          <a:lstStyle>
            <a:lvl1pPr>
              <a:defRPr sz="1400"/>
            </a:lvl1pPr>
            <a:lvl2pPr>
              <a:defRPr sz="1200"/>
            </a:lvl2pPr>
          </a:lstStyle>
          <a:p>
            <a:pPr lvl="0"/>
            <a:r>
              <a:rPr lang="en-US" dirty="0" smtClean="0"/>
              <a:t>Edit Master text styles</a:t>
            </a:r>
          </a:p>
          <a:p>
            <a:pPr lvl="1"/>
            <a:r>
              <a:rPr lang="en-US" dirty="0" smtClean="0"/>
              <a:t>Second level</a:t>
            </a:r>
          </a:p>
        </p:txBody>
      </p:sp>
      <p:sp>
        <p:nvSpPr>
          <p:cNvPr id="9" name="Date Placeholder 3"/>
          <p:cNvSpPr>
            <a:spLocks noGrp="1"/>
          </p:cNvSpPr>
          <p:nvPr>
            <p:ph type="dt" sz="half" idx="10"/>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smtClean="0"/>
              <a:t>AUTHOR’S NAME</a:t>
            </a:r>
            <a:endParaRPr lang="it-IT" dirty="0"/>
          </a:p>
        </p:txBody>
      </p:sp>
      <p:sp>
        <p:nvSpPr>
          <p:cNvPr id="10"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smtClean="0"/>
              <a:t>Timber Tectonics in the Digital Age - Winter 2017</a:t>
            </a:r>
            <a:endParaRPr lang="it-IT" dirty="0"/>
          </a:p>
        </p:txBody>
      </p:sp>
      <p:sp>
        <p:nvSpPr>
          <p:cNvPr id="11" name="Slide Number Placeholder 5"/>
          <p:cNvSpPr>
            <a:spLocks noGrp="1"/>
          </p:cNvSpPr>
          <p:nvPr>
            <p:ph type="sldNum" sz="quarter" idx="4"/>
          </p:nvPr>
        </p:nvSpPr>
        <p:spPr>
          <a:xfrm>
            <a:off x="10834653" y="6438353"/>
            <a:ext cx="377830"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a:t>
            </a:fld>
            <a:endParaRPr lang="it-IT" dirty="0"/>
          </a:p>
        </p:txBody>
      </p:sp>
      <p:sp>
        <p:nvSpPr>
          <p:cNvPr id="12" name="Content Placeholder 2"/>
          <p:cNvSpPr>
            <a:spLocks noGrp="1"/>
          </p:cNvSpPr>
          <p:nvPr>
            <p:ph sz="half" idx="11"/>
          </p:nvPr>
        </p:nvSpPr>
        <p:spPr>
          <a:xfrm>
            <a:off x="6187439" y="1486722"/>
            <a:ext cx="4937760" cy="4854872"/>
          </a:xfrm>
        </p:spPr>
        <p:txBody>
          <a:bodyPr/>
          <a:lstStyle>
            <a:lvl1pPr>
              <a:defRPr sz="1400"/>
            </a:lvl1pPr>
            <a:lvl2pPr>
              <a:defRPr sz="1200"/>
            </a:lvl2pPr>
          </a:lstStyle>
          <a:p>
            <a:pPr lvl="0"/>
            <a:r>
              <a:rPr lang="en-US" dirty="0" smtClean="0"/>
              <a:t>Edit Master text styles</a:t>
            </a:r>
          </a:p>
          <a:p>
            <a:pPr lvl="1"/>
            <a:r>
              <a:rPr lang="en-US" dirty="0" smtClean="0"/>
              <a:t>Second level</a:t>
            </a:r>
          </a:p>
        </p:txBody>
      </p:sp>
    </p:spTree>
    <p:extLst>
      <p:ext uri="{BB962C8B-B14F-4D97-AF65-F5344CB8AC3E}">
        <p14:creationId xmlns:p14="http://schemas.microsoft.com/office/powerpoint/2010/main" val="1858916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p:cNvPicPr>
            <a:picLocks noChangeAspect="1"/>
          </p:cNvPicPr>
          <p:nvPr userDrawn="1"/>
        </p:nvPicPr>
        <p:blipFill>
          <a:blip r:embed="rId2"/>
          <a:stretch>
            <a:fillRect/>
          </a:stretch>
        </p:blipFill>
        <p:spPr>
          <a:xfrm>
            <a:off x="-1" y="6400314"/>
            <a:ext cx="12192001" cy="465222"/>
          </a:xfrm>
          <a:prstGeom prst="rect">
            <a:avLst/>
          </a:prstGeom>
        </p:spPr>
      </p:pic>
      <p:sp>
        <p:nvSpPr>
          <p:cNvPr id="12" name="Date Placeholder 3"/>
          <p:cNvSpPr>
            <a:spLocks noGrp="1"/>
          </p:cNvSpPr>
          <p:nvPr>
            <p:ph type="dt" sz="half" idx="2"/>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smtClean="0"/>
              <a:t>AUTHOR’S NAME</a:t>
            </a:r>
            <a:endParaRPr lang="it-IT" dirty="0"/>
          </a:p>
        </p:txBody>
      </p:sp>
      <p:sp>
        <p:nvSpPr>
          <p:cNvPr id="13"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smtClean="0"/>
              <a:t>Timber Tectonics in the Digital Age - Winter 2017</a:t>
            </a:r>
            <a:endParaRPr lang="it-IT" dirty="0"/>
          </a:p>
        </p:txBody>
      </p:sp>
      <p:sp>
        <p:nvSpPr>
          <p:cNvPr id="14" name="Slide Number Placeholder 5"/>
          <p:cNvSpPr>
            <a:spLocks noGrp="1"/>
          </p:cNvSpPr>
          <p:nvPr>
            <p:ph type="sldNum" sz="quarter" idx="4"/>
          </p:nvPr>
        </p:nvSpPr>
        <p:spPr>
          <a:xfrm>
            <a:off x="10834653" y="6438353"/>
            <a:ext cx="377830"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a:t>
            </a:fld>
            <a:endParaRPr lang="it-IT" dirty="0"/>
          </a:p>
        </p:txBody>
      </p:sp>
      <p:sp>
        <p:nvSpPr>
          <p:cNvPr id="15" name="Slide Number Placeholder 5"/>
          <p:cNvSpPr txBox="1">
            <a:spLocks/>
          </p:cNvSpPr>
          <p:nvPr userDrawn="1"/>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solidFill>
                  <a:schemeClr val="accent2"/>
                </a:solidFill>
              </a:rPr>
              <a:t>WEEK #</a:t>
            </a:r>
            <a:endParaRPr lang="it-IT" dirty="0">
              <a:solidFill>
                <a:schemeClr val="accent2"/>
              </a:solidFill>
            </a:endParaRPr>
          </a:p>
        </p:txBody>
      </p:sp>
    </p:spTree>
    <p:extLst>
      <p:ext uri="{BB962C8B-B14F-4D97-AF65-F5344CB8AC3E}">
        <p14:creationId xmlns:p14="http://schemas.microsoft.com/office/powerpoint/2010/main" val="1297111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userDrawn="1"/>
        </p:nvGrpSpPr>
        <p:grpSpPr>
          <a:xfrm>
            <a:off x="0" y="-6579"/>
            <a:ext cx="5927396" cy="6861290"/>
            <a:chOff x="0" y="-6579"/>
            <a:chExt cx="5927396" cy="6861290"/>
          </a:xfrm>
        </p:grpSpPr>
        <p:pic>
          <p:nvPicPr>
            <p:cNvPr id="10" name="Picture 9"/>
            <p:cNvPicPr>
              <a:picLocks noChangeAspect="1"/>
            </p:cNvPicPr>
            <p:nvPr userDrawn="1"/>
          </p:nvPicPr>
          <p:blipFill rotWithShape="1">
            <a:blip r:embed="rId2"/>
            <a:srcRect r="66439" b="20871"/>
            <a:stretch/>
          </p:blipFill>
          <p:spPr>
            <a:xfrm>
              <a:off x="17" y="5361978"/>
              <a:ext cx="4091760" cy="1492733"/>
            </a:xfrm>
            <a:prstGeom prst="rect">
              <a:avLst/>
            </a:prstGeom>
          </p:spPr>
        </p:pic>
        <p:pic>
          <p:nvPicPr>
            <p:cNvPr id="11" name="Picture 10"/>
            <p:cNvPicPr>
              <a:picLocks noChangeAspect="1"/>
            </p:cNvPicPr>
            <p:nvPr userDrawn="1"/>
          </p:nvPicPr>
          <p:blipFill rotWithShape="1">
            <a:blip r:embed="rId2"/>
            <a:srcRect l="9064" r="57212"/>
            <a:stretch/>
          </p:blipFill>
          <p:spPr>
            <a:xfrm>
              <a:off x="0" y="1589257"/>
              <a:ext cx="4111511" cy="1886452"/>
            </a:xfrm>
            <a:prstGeom prst="rect">
              <a:avLst/>
            </a:prstGeom>
          </p:spPr>
        </p:pic>
        <p:pic>
          <p:nvPicPr>
            <p:cNvPr id="12" name="Picture 11"/>
            <p:cNvPicPr>
              <a:picLocks noChangeAspect="1"/>
            </p:cNvPicPr>
            <p:nvPr userDrawn="1"/>
          </p:nvPicPr>
          <p:blipFill rotWithShape="1">
            <a:blip r:embed="rId2"/>
            <a:srcRect l="66338"/>
            <a:stretch/>
          </p:blipFill>
          <p:spPr>
            <a:xfrm>
              <a:off x="0" y="3475888"/>
              <a:ext cx="4104080" cy="1886452"/>
            </a:xfrm>
            <a:prstGeom prst="rect">
              <a:avLst/>
            </a:prstGeom>
          </p:spPr>
        </p:pic>
        <p:pic>
          <p:nvPicPr>
            <p:cNvPr id="13" name="Picture 12"/>
            <p:cNvPicPr>
              <a:picLocks noChangeAspect="1"/>
            </p:cNvPicPr>
            <p:nvPr userDrawn="1"/>
          </p:nvPicPr>
          <p:blipFill rotWithShape="1">
            <a:blip r:embed="rId2"/>
            <a:srcRect l="60337" t="10002" r="-17426"/>
            <a:stretch/>
          </p:blipFill>
          <p:spPr>
            <a:xfrm>
              <a:off x="0" y="-6579"/>
              <a:ext cx="5927396" cy="1697769"/>
            </a:xfrm>
            <a:prstGeom prst="rect">
              <a:avLst/>
            </a:prstGeom>
          </p:spPr>
        </p:pic>
      </p:gr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chemeClr val="accent2"/>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chemeClr val="accent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76A9FE9-BF68-0340-8174-3882D34536C4}" type="datetimeFigureOut">
              <a:rPr lang="it-IT" smtClean="0"/>
              <a:t>3/20/17</a:t>
            </a:fld>
            <a:endParaRPr lang="it-IT"/>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it-IT"/>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E84E14E-9994-3640-B149-8261A3F398E4}" type="slidenum">
              <a:rPr lang="it-IT" smtClean="0"/>
              <a:t>‹#›</a:t>
            </a:fld>
            <a:endParaRPr lang="it-IT"/>
          </a:p>
        </p:txBody>
      </p:sp>
    </p:spTree>
    <p:extLst>
      <p:ext uri="{BB962C8B-B14F-4D97-AF65-F5344CB8AC3E}">
        <p14:creationId xmlns:p14="http://schemas.microsoft.com/office/powerpoint/2010/main" val="622427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 y="4979083"/>
            <a:ext cx="12191985" cy="1885947"/>
          </a:xfrm>
          <a:prstGeom prst="rect">
            <a:avLst/>
          </a:prstGeom>
        </p:spPr>
      </p:pic>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chemeClr val="accent2"/>
                </a:solidFill>
              </a:defRPr>
            </a:lvl1pPr>
          </a:lstStyle>
          <a:p>
            <a:r>
              <a:rPr lang="en-US" dirty="0" smtClean="0"/>
              <a:t>Click to edit Master title style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chemeClr val="accent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Edit Master text styles</a:t>
            </a:r>
          </a:p>
        </p:txBody>
      </p:sp>
      <p:sp>
        <p:nvSpPr>
          <p:cNvPr id="5" name="Date Placeholder 4"/>
          <p:cNvSpPr>
            <a:spLocks noGrp="1"/>
          </p:cNvSpPr>
          <p:nvPr>
            <p:ph type="dt" sz="half" idx="10"/>
          </p:nvPr>
        </p:nvSpPr>
        <p:spPr/>
        <p:txBody>
          <a:bodyPr/>
          <a:lstStyle/>
          <a:p>
            <a:fld id="{676A9FE9-BF68-0340-8174-3882D34536C4}" type="datetimeFigureOut">
              <a:rPr lang="it-IT" smtClean="0"/>
              <a:t>3/20/17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1E84E14E-9994-3640-B149-8261A3F398E4}" type="slidenum">
              <a:rPr lang="it-IT" smtClean="0"/>
              <a:t>‹#›</a:t>
            </a:fld>
            <a:endParaRPr lang="it-IT"/>
          </a:p>
        </p:txBody>
      </p:sp>
      <p:sp>
        <p:nvSpPr>
          <p:cNvPr id="16" name="Picture Placeholder 15"/>
          <p:cNvSpPr>
            <a:spLocks noGrp="1"/>
          </p:cNvSpPr>
          <p:nvPr>
            <p:ph type="pic" sz="quarter" idx="13"/>
          </p:nvPr>
        </p:nvSpPr>
        <p:spPr>
          <a:xfrm>
            <a:off x="0" y="0"/>
            <a:ext cx="12188825" cy="4914900"/>
          </a:xfrm>
        </p:spPr>
        <p:txBody>
          <a:bodyPr/>
          <a:lstStyle/>
          <a:p>
            <a:endParaRPr lang="en-US"/>
          </a:p>
        </p:txBody>
      </p:sp>
    </p:spTree>
    <p:extLst>
      <p:ext uri="{BB962C8B-B14F-4D97-AF65-F5344CB8AC3E}">
        <p14:creationId xmlns:p14="http://schemas.microsoft.com/office/powerpoint/2010/main" val="18833664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7"/>
          <a:stretch>
            <a:fillRect/>
          </a:stretch>
        </p:blipFill>
        <p:spPr>
          <a:xfrm>
            <a:off x="-1" y="6400314"/>
            <a:ext cx="12192001" cy="465222"/>
          </a:xfrm>
          <a:prstGeom prst="rect">
            <a:avLst/>
          </a:prstGeom>
        </p:spPr>
      </p:pic>
      <p:sp>
        <p:nvSpPr>
          <p:cNvPr id="9" name="Rectangle 8"/>
          <p:cNvSpPr/>
          <p:nvPr/>
        </p:nvSpPr>
        <p:spPr>
          <a:xfrm>
            <a:off x="0" y="6325849"/>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smtClean="0"/>
              <a:t>AUTHOR’S NAME</a:t>
            </a:r>
            <a:endParaRPr lang="it-IT" dirty="0"/>
          </a:p>
        </p:txBody>
      </p:sp>
      <p:sp>
        <p:nvSpPr>
          <p:cNvPr id="5"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smtClean="0"/>
              <a:t>Timber Tectonics in the Digital Age - Winter 2017</a:t>
            </a:r>
            <a:endParaRPr lang="it-IT" dirty="0"/>
          </a:p>
        </p:txBody>
      </p:sp>
      <p:sp>
        <p:nvSpPr>
          <p:cNvPr id="6" name="Slide Number Placeholder 5"/>
          <p:cNvSpPr>
            <a:spLocks noGrp="1"/>
          </p:cNvSpPr>
          <p:nvPr>
            <p:ph type="sldNum" sz="quarter" idx="4"/>
          </p:nvPr>
        </p:nvSpPr>
        <p:spPr>
          <a:xfrm>
            <a:off x="10834653" y="6438353"/>
            <a:ext cx="377830"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a:t>
            </a:fld>
            <a:endParaRPr lang="it-IT"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7009634"/>
      </p:ext>
    </p:extLst>
  </p:cSld>
  <p:clrMap bg1="lt1" tx1="dk1" bg2="lt2" tx2="dk2" accent1="accent1" accent2="accent2" accent3="accent3" accent4="accent4" accent5="accent5" accent6="accent6" hlink="hlink" folHlink="folHlink"/>
  <p:sldLayoutIdLst>
    <p:sldLayoutId id="2147483712" r:id="rId1"/>
    <p:sldLayoutId id="2147483714" r:id="rId2"/>
    <p:sldLayoutId id="2147483717" r:id="rId3"/>
    <p:sldLayoutId id="2147483718" r:id="rId4"/>
    <p:sldLayoutId id="2147483719" r:id="rId5"/>
  </p:sldLayoutIdLst>
  <p:txStyles>
    <p:titleStyle>
      <a:lvl1pPr algn="l" defTabSz="914400" rtl="0" eaLnBrk="1" latinLnBrk="0" hangingPunct="1">
        <a:lnSpc>
          <a:spcPct val="85000"/>
        </a:lnSpc>
        <a:spcBef>
          <a:spcPct val="0"/>
        </a:spcBef>
        <a:buNone/>
        <a:defRPr sz="4800" kern="1200" spc="-50" baseline="0">
          <a:solidFill>
            <a:schemeClr val="accent1"/>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g"/><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14.png"/><Relationship Id="rId1" Type="http://schemas.openxmlformats.org/officeDocument/2006/relationships/slideLayout" Target="../slideLayouts/slideLayout4.xml"/><Relationship Id="rId2"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4.xml"/><Relationship Id="rId2"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JPG"/><Relationship Id="rId3" Type="http://schemas.openxmlformats.org/officeDocument/2006/relationships/image" Target="../media/image2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2.JPG"/><Relationship Id="rId3" Type="http://schemas.openxmlformats.org/officeDocument/2006/relationships/image" Target="../media/image2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4.JPG"/><Relationship Id="rId3" Type="http://schemas.openxmlformats.org/officeDocument/2006/relationships/image" Target="../media/image2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JPG"/><Relationship Id="rId3" Type="http://schemas.openxmlformats.org/officeDocument/2006/relationships/image" Target="../media/image27.JPG"/></Relationships>
</file>

<file path=ppt/slides/_rels/slide13.xml.rels><?xml version="1.0" encoding="UTF-8" standalone="yes"?>
<Relationships xmlns="http://schemas.openxmlformats.org/package/2006/relationships"><Relationship Id="rId3" Type="http://schemas.openxmlformats.org/officeDocument/2006/relationships/image" Target="../media/image29.JPG"/><Relationship Id="rId4" Type="http://schemas.openxmlformats.org/officeDocument/2006/relationships/image" Target="../media/image30.JPG"/><Relationship Id="rId5" Type="http://schemas.openxmlformats.org/officeDocument/2006/relationships/image" Target="../media/image31.JPG"/><Relationship Id="rId1" Type="http://schemas.openxmlformats.org/officeDocument/2006/relationships/slideLayout" Target="../slideLayouts/slideLayout1.xml"/><Relationship Id="rId2" Type="http://schemas.openxmlformats.org/officeDocument/2006/relationships/image" Target="../media/image2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2.png"/><Relationship Id="rId3"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1" Type="http://schemas.openxmlformats.org/officeDocument/2006/relationships/slideLayout" Target="../slideLayouts/slideLayout4.xml"/><Relationship Id="rId2" Type="http://schemas.openxmlformats.org/officeDocument/2006/relationships/image" Target="../media/image3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0.JPG"/><Relationship Id="rId4" Type="http://schemas.openxmlformats.org/officeDocument/2006/relationships/image" Target="../media/image41.png"/><Relationship Id="rId1" Type="http://schemas.openxmlformats.org/officeDocument/2006/relationships/slideLayout" Target="../slideLayouts/slideLayout4.xml"/><Relationship Id="rId2" Type="http://schemas.openxmlformats.org/officeDocument/2006/relationships/image" Target="../media/image3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2.png"/><Relationship Id="rId3" Type="http://schemas.openxmlformats.org/officeDocument/2006/relationships/image" Target="../media/image4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4.JPG"/><Relationship Id="rId3"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7.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1.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3.png"/></Relationships>
</file>

<file path=ppt/slides/_rels/slide29.xml.rels><?xml version="1.0" encoding="UTF-8" standalone="yes"?>
<Relationships xmlns="http://schemas.openxmlformats.org/package/2006/relationships"><Relationship Id="rId3" Type="http://schemas.openxmlformats.org/officeDocument/2006/relationships/image" Target="../media/image55.JPG"/><Relationship Id="rId4" Type="http://schemas.openxmlformats.org/officeDocument/2006/relationships/image" Target="../media/image56.JPG"/><Relationship Id="rId5" Type="http://schemas.openxmlformats.org/officeDocument/2006/relationships/image" Target="../media/image57.JPG"/><Relationship Id="rId1" Type="http://schemas.openxmlformats.org/officeDocument/2006/relationships/slideLayout" Target="../slideLayouts/slideLayout1.xml"/><Relationship Id="rId2" Type="http://schemas.openxmlformats.org/officeDocument/2006/relationships/image" Target="../media/image54.JPG"/></Relationships>
</file>

<file path=ppt/slides/_rels/slide30.xml.rels><?xml version="1.0" encoding="UTF-8" standalone="yes"?>
<Relationships xmlns="http://schemas.openxmlformats.org/package/2006/relationships"><Relationship Id="rId3" Type="http://schemas.openxmlformats.org/officeDocument/2006/relationships/image" Target="../media/image59.JPG"/><Relationship Id="rId4" Type="http://schemas.openxmlformats.org/officeDocument/2006/relationships/image" Target="../media/image60.JPG"/><Relationship Id="rId1" Type="http://schemas.openxmlformats.org/officeDocument/2006/relationships/slideLayout" Target="../slideLayouts/slideLayout1.xml"/><Relationship Id="rId2" Type="http://schemas.openxmlformats.org/officeDocument/2006/relationships/image" Target="../media/image5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1.jpg"/><Relationship Id="rId3" Type="http://schemas.openxmlformats.org/officeDocument/2006/relationships/image" Target="../media/image62.jpg"/></Relationships>
</file>

<file path=ppt/slides/_rels/slide32.xml.rels><?xml version="1.0" encoding="UTF-8" standalone="yes"?>
<Relationships xmlns="http://schemas.openxmlformats.org/package/2006/relationships"><Relationship Id="rId3" Type="http://schemas.openxmlformats.org/officeDocument/2006/relationships/image" Target="../media/image64.jpg"/><Relationship Id="rId4" Type="http://schemas.openxmlformats.org/officeDocument/2006/relationships/image" Target="../media/image65.jpg"/><Relationship Id="rId1" Type="http://schemas.openxmlformats.org/officeDocument/2006/relationships/slideLayout" Target="../slideLayouts/slideLayout1.xml"/><Relationship Id="rId2" Type="http://schemas.openxmlformats.org/officeDocument/2006/relationships/image" Target="../media/image63.jpg"/></Relationships>
</file>

<file path=ppt/slides/_rels/slide33.xml.rels><?xml version="1.0" encoding="UTF-8" standalone="yes"?>
<Relationships xmlns="http://schemas.openxmlformats.org/package/2006/relationships"><Relationship Id="rId3" Type="http://schemas.openxmlformats.org/officeDocument/2006/relationships/hyperlink" Target="mailto:jrosent2@uoregon.edu" TargetMode="External"/><Relationship Id="rId4" Type="http://schemas.openxmlformats.org/officeDocument/2006/relationships/hyperlink" Target="mailto:zjin@uoregon.edu" TargetMode="External"/><Relationship Id="rId5" Type="http://schemas.openxmlformats.org/officeDocument/2006/relationships/hyperlink" Target="mailto:parrt@oregonstate.edu" TargetMode="External"/><Relationship Id="rId6" Type="http://schemas.openxmlformats.org/officeDocument/2006/relationships/hyperlink" Target="mailto:wsearcy@uoregon.edu" TargetMode="External"/><Relationship Id="rId1" Type="http://schemas.openxmlformats.org/officeDocument/2006/relationships/slideLayout" Target="../slideLayouts/slideLayout5.xml"/><Relationship Id="rId2" Type="http://schemas.openxmlformats.org/officeDocument/2006/relationships/hyperlink" Target="mailto:vleoni@uoregon.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89252" y="655935"/>
            <a:ext cx="6978771" cy="5675854"/>
          </a:xfrm>
        </p:spPr>
        <p:txBody>
          <a:bodyPr/>
          <a:lstStyle/>
          <a:p>
            <a:pPr marL="0" indent="0">
              <a:buNone/>
            </a:pPr>
            <a:endParaRPr lang="en-US" dirty="0"/>
          </a:p>
          <a:p>
            <a:pPr marL="0" indent="0">
              <a:buNone/>
            </a:pPr>
            <a:endParaRPr lang="en-US" dirty="0"/>
          </a:p>
          <a:p>
            <a:endParaRPr lang="en-US" dirty="0"/>
          </a:p>
        </p:txBody>
      </p:sp>
      <p:sp>
        <p:nvSpPr>
          <p:cNvPr id="6" name="Footer Placeholder 4"/>
          <p:cNvSpPr>
            <a:spLocks noGrp="1"/>
          </p:cNvSpPr>
          <p:nvPr>
            <p:ph type="ftr" sz="quarter" idx="3"/>
          </p:nvPr>
        </p:nvSpPr>
        <p:spPr>
          <a:xfrm>
            <a:off x="176367" y="6425851"/>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pPr algn="l"/>
            <a:r>
              <a:rPr lang="it-IT" dirty="0"/>
              <a:t>Timber Tectonics in the Digital Age - Winter 2017</a:t>
            </a:r>
          </a:p>
        </p:txBody>
      </p:sp>
      <p:sp>
        <p:nvSpPr>
          <p:cNvPr id="11" name="Text Placeholder 7"/>
          <p:cNvSpPr txBox="1">
            <a:spLocks/>
          </p:cNvSpPr>
          <p:nvPr/>
        </p:nvSpPr>
        <p:spPr>
          <a:xfrm>
            <a:off x="1097279" y="1484986"/>
            <a:ext cx="3155543" cy="4553506"/>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2" name="Slide Number Placeholder 5"/>
          <p:cNvSpPr txBox="1">
            <a:spLocks/>
          </p:cNvSpPr>
          <p:nvPr/>
        </p:nvSpPr>
        <p:spPr>
          <a:xfrm>
            <a:off x="9688882" y="6425851"/>
            <a:ext cx="187914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err="1" smtClean="0">
                <a:solidFill>
                  <a:schemeClr val="accent2"/>
                </a:solidFill>
              </a:rPr>
              <a:t>Final</a:t>
            </a:r>
            <a:r>
              <a:rPr lang="it-IT" dirty="0" smtClean="0">
                <a:solidFill>
                  <a:schemeClr val="accent2"/>
                </a:solidFill>
              </a:rPr>
              <a:t> Presentation </a:t>
            </a:r>
            <a:endParaRPr lang="it-IT" dirty="0">
              <a:solidFill>
                <a:schemeClr val="accent2"/>
              </a:solidFill>
            </a:endParaRPr>
          </a:p>
        </p:txBody>
      </p:sp>
      <p:pic>
        <p:nvPicPr>
          <p:cNvPr id="13" name="Picture 12"/>
          <p:cNvPicPr>
            <a:picLocks noChangeAspect="1"/>
          </p:cNvPicPr>
          <p:nvPr/>
        </p:nvPicPr>
        <p:blipFill>
          <a:blip r:embed="rId2"/>
          <a:stretch>
            <a:fillRect/>
          </a:stretch>
        </p:blipFill>
        <p:spPr>
          <a:xfrm>
            <a:off x="-1" y="761305"/>
            <a:ext cx="12192001" cy="5570484"/>
          </a:xfrm>
          <a:prstGeom prst="rect">
            <a:avLst/>
          </a:prstGeom>
        </p:spPr>
      </p:pic>
      <p:sp>
        <p:nvSpPr>
          <p:cNvPr id="10" name="Rectangle 9"/>
          <p:cNvSpPr/>
          <p:nvPr/>
        </p:nvSpPr>
        <p:spPr>
          <a:xfrm>
            <a:off x="286800" y="-13580"/>
            <a:ext cx="11743564" cy="707886"/>
          </a:xfrm>
          <a:prstGeom prst="rect">
            <a:avLst/>
          </a:prstGeom>
        </p:spPr>
        <p:txBody>
          <a:bodyPr wrap="square">
            <a:spAutoFit/>
          </a:bodyPr>
          <a:lstStyle/>
          <a:p>
            <a:r>
              <a:rPr lang="en-US" sz="4000" dirty="0" smtClean="0">
                <a:solidFill>
                  <a:schemeClr val="accent1"/>
                </a:solidFill>
              </a:rPr>
              <a:t>The 5</a:t>
            </a:r>
            <a:r>
              <a:rPr lang="en-US" sz="4000" dirty="0">
                <a:solidFill>
                  <a:schemeClr val="accent1"/>
                </a:solidFill>
              </a:rPr>
              <a:t>-Point </a:t>
            </a:r>
            <a:r>
              <a:rPr lang="en-US" sz="4000" dirty="0" smtClean="0">
                <a:solidFill>
                  <a:schemeClr val="accent1"/>
                </a:solidFill>
              </a:rPr>
              <a:t>Canopy, </a:t>
            </a:r>
            <a:r>
              <a:rPr lang="en-US" sz="4000" i="1" dirty="0" smtClean="0">
                <a:solidFill>
                  <a:schemeClr val="accent1"/>
                </a:solidFill>
              </a:rPr>
              <a:t>a timber </a:t>
            </a:r>
            <a:r>
              <a:rPr lang="en-US" sz="4000" i="1" dirty="0" err="1" smtClean="0">
                <a:solidFill>
                  <a:schemeClr val="accent1"/>
                </a:solidFill>
              </a:rPr>
              <a:t>gridshell</a:t>
            </a:r>
            <a:r>
              <a:rPr lang="en-US" sz="4000" i="1" dirty="0" smtClean="0">
                <a:solidFill>
                  <a:schemeClr val="accent1"/>
                </a:solidFill>
              </a:rPr>
              <a:t>  </a:t>
            </a:r>
            <a:endParaRPr lang="en-US" sz="4000" i="1" dirty="0">
              <a:solidFill>
                <a:schemeClr val="accent1"/>
              </a:solidFill>
            </a:endParaRPr>
          </a:p>
        </p:txBody>
      </p:sp>
    </p:spTree>
    <p:extLst>
      <p:ext uri="{BB962C8B-B14F-4D97-AF65-F5344CB8AC3E}">
        <p14:creationId xmlns:p14="http://schemas.microsoft.com/office/powerpoint/2010/main" val="3614270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450" y="205256"/>
            <a:ext cx="10732326" cy="923544"/>
          </a:xfrm>
        </p:spPr>
        <p:txBody>
          <a:bodyPr>
            <a:normAutofit/>
          </a:bodyPr>
          <a:lstStyle/>
          <a:p>
            <a:r>
              <a:rPr lang="en-US" sz="2400" dirty="0" smtClean="0"/>
              <a:t>Precedent Studies </a:t>
            </a:r>
            <a:endParaRPr lang="en-US" sz="2400" dirty="0"/>
          </a:p>
        </p:txBody>
      </p:sp>
      <p:sp>
        <p:nvSpPr>
          <p:cNvPr id="4" name="Date Placeholder 3"/>
          <p:cNvSpPr>
            <a:spLocks noGrp="1"/>
          </p:cNvSpPr>
          <p:nvPr>
            <p:ph type="dt" sz="half" idx="4294967295"/>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smtClean="0"/>
              <a:t>Valentina Leoni </a:t>
            </a:r>
            <a:endParaRPr lang="it-IT" dirty="0"/>
          </a:p>
        </p:txBody>
      </p:sp>
      <p:sp>
        <p:nvSpPr>
          <p:cNvPr id="6"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smtClean="0"/>
              <a:t>Timber Tectonics in the Digital Age - Winter 2017</a:t>
            </a:r>
            <a:endParaRPr lang="it-IT" dirty="0"/>
          </a:p>
        </p:txBody>
      </p:sp>
      <p:sp>
        <p:nvSpPr>
          <p:cNvPr id="8" name="Rettangolo 2"/>
          <p:cNvSpPr/>
          <p:nvPr/>
        </p:nvSpPr>
        <p:spPr>
          <a:xfrm>
            <a:off x="305756" y="205256"/>
            <a:ext cx="11783346"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smtClean="0">
                <a:solidFill>
                  <a:schemeClr val="accent2"/>
                </a:solidFill>
                <a:latin typeface="Calibri" charset="0"/>
                <a:ea typeface="Calibri" charset="0"/>
                <a:cs typeface="Calibri" charset="0"/>
              </a:rPr>
              <a:t>Date:  March 20 2017							</a:t>
            </a:r>
            <a:r>
              <a:rPr lang="it-IT" dirty="0">
                <a:solidFill>
                  <a:schemeClr val="accent2"/>
                </a:solidFill>
                <a:latin typeface="Calibri" charset="0"/>
                <a:ea typeface="Calibri" charset="0"/>
                <a:cs typeface="Calibri" charset="0"/>
              </a:rPr>
              <a:t>	 </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Topic</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Precedents</a:t>
            </a:r>
            <a:endParaRPr lang="it-IT" dirty="0" smtClean="0">
              <a:solidFill>
                <a:schemeClr val="accent2"/>
              </a:solidFill>
              <a:latin typeface="Calibri" charset="0"/>
              <a:ea typeface="Calibri" charset="0"/>
              <a:cs typeface="Calibri" charset="0"/>
            </a:endParaRPr>
          </a:p>
        </p:txBody>
      </p:sp>
      <p:sp>
        <p:nvSpPr>
          <p:cNvPr id="11" name="Text Placeholder 7"/>
          <p:cNvSpPr txBox="1">
            <a:spLocks/>
          </p:cNvSpPr>
          <p:nvPr/>
        </p:nvSpPr>
        <p:spPr>
          <a:xfrm>
            <a:off x="403450" y="1260628"/>
            <a:ext cx="3112739" cy="479594"/>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smtClean="0"/>
              <a:t>The Trondheim Pavilion </a:t>
            </a:r>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solidFill>
                  <a:schemeClr val="accent2"/>
                </a:solidFill>
              </a:rPr>
              <a:t>WEEK # 10</a:t>
            </a:r>
            <a:endParaRPr lang="it-IT" dirty="0">
              <a:solidFill>
                <a:schemeClr val="accent2"/>
              </a:solidFill>
            </a:endParaRPr>
          </a:p>
        </p:txBody>
      </p:sp>
      <p:sp>
        <p:nvSpPr>
          <p:cNvPr id="10" name="TextBox 9"/>
          <p:cNvSpPr txBox="1"/>
          <p:nvPr/>
        </p:nvSpPr>
        <p:spPr>
          <a:xfrm>
            <a:off x="423354" y="1869562"/>
            <a:ext cx="2486683" cy="4493538"/>
          </a:xfrm>
          <a:prstGeom prst="rect">
            <a:avLst/>
          </a:prstGeom>
          <a:noFill/>
        </p:spPr>
        <p:txBody>
          <a:bodyPr wrap="square" rtlCol="0">
            <a:spAutoFit/>
          </a:bodyPr>
          <a:lstStyle/>
          <a:p>
            <a:r>
              <a:rPr lang="en-US" sz="1100" dirty="0" smtClean="0"/>
              <a:t>The </a:t>
            </a:r>
            <a:r>
              <a:rPr lang="en-US" sz="1100" dirty="0"/>
              <a:t>Trondheim pavilion is a </a:t>
            </a:r>
            <a:r>
              <a:rPr lang="en-US" sz="1100" dirty="0" err="1"/>
              <a:t>gridshell</a:t>
            </a:r>
            <a:r>
              <a:rPr lang="en-US" sz="1100" dirty="0"/>
              <a:t> structure erected in May 2015 at the </a:t>
            </a:r>
            <a:r>
              <a:rPr lang="en-US" sz="1100" dirty="0" err="1"/>
              <a:t>Krigsseilerplassen</a:t>
            </a:r>
            <a:r>
              <a:rPr lang="en-US" sz="1100" dirty="0"/>
              <a:t> in Trondheim, </a:t>
            </a:r>
            <a:r>
              <a:rPr lang="en-US" sz="1100" dirty="0" smtClean="0"/>
              <a:t>Norway. </a:t>
            </a:r>
            <a:r>
              <a:rPr lang="en-US" sz="1100" dirty="0"/>
              <a:t>The construction is a result of a master thesis at the Norwegian University of Science and Technology (NTNU), by John </a:t>
            </a:r>
            <a:r>
              <a:rPr lang="en-US" sz="1100" dirty="0" err="1"/>
              <a:t>Haddal</a:t>
            </a:r>
            <a:r>
              <a:rPr lang="en-US" sz="1100" dirty="0"/>
              <a:t> </a:t>
            </a:r>
            <a:r>
              <a:rPr lang="en-US" sz="1100" dirty="0" err="1"/>
              <a:t>Mork</a:t>
            </a:r>
            <a:r>
              <a:rPr lang="en-US" sz="1100" dirty="0"/>
              <a:t> and </a:t>
            </a:r>
            <a:r>
              <a:rPr lang="en-US" sz="1100" dirty="0" err="1"/>
              <a:t>Steinar</a:t>
            </a:r>
            <a:r>
              <a:rPr lang="en-US" sz="1100" dirty="0"/>
              <a:t> </a:t>
            </a:r>
            <a:r>
              <a:rPr lang="en-US" sz="1100" dirty="0" err="1"/>
              <a:t>Hillersøy</a:t>
            </a:r>
            <a:r>
              <a:rPr lang="en-US" sz="1100" dirty="0"/>
              <a:t> </a:t>
            </a:r>
            <a:r>
              <a:rPr lang="en-US" sz="1100" dirty="0" err="1"/>
              <a:t>Dyvik</a:t>
            </a:r>
            <a:r>
              <a:rPr lang="en-US" sz="1100" dirty="0" smtClean="0"/>
              <a:t>.</a:t>
            </a:r>
          </a:p>
          <a:p>
            <a:endParaRPr lang="en-US" sz="1100" dirty="0"/>
          </a:p>
          <a:p>
            <a:r>
              <a:rPr lang="en-US" sz="1100" dirty="0" smtClean="0"/>
              <a:t>Lessons learned: </a:t>
            </a:r>
          </a:p>
          <a:p>
            <a:r>
              <a:rPr lang="en-US" sz="1100" b="1" dirty="0" smtClean="0"/>
              <a:t>The module </a:t>
            </a:r>
            <a:r>
              <a:rPr lang="mr-IN" sz="1100" dirty="0" smtClean="0"/>
              <a:t>–</a:t>
            </a:r>
            <a:r>
              <a:rPr lang="en-US" sz="1100" dirty="0" smtClean="0"/>
              <a:t> allows for the approximation of long members using reasonably sized pieces. Advantageous for us as the material we had were short segments of solid wood. </a:t>
            </a:r>
          </a:p>
          <a:p>
            <a:r>
              <a:rPr lang="en-US" sz="1100" b="1" dirty="0" smtClean="0"/>
              <a:t>Form </a:t>
            </a:r>
            <a:r>
              <a:rPr lang="mr-IN" sz="1100" b="1" dirty="0" smtClean="0"/>
              <a:t>–</a:t>
            </a:r>
            <a:r>
              <a:rPr lang="en-US" sz="1100" b="1" dirty="0" smtClean="0"/>
              <a:t> </a:t>
            </a:r>
            <a:r>
              <a:rPr lang="en-US" sz="1100" dirty="0" smtClean="0"/>
              <a:t>gives a general idea of a feasible bending radius and overall shape </a:t>
            </a:r>
          </a:p>
          <a:p>
            <a:r>
              <a:rPr lang="en-US" sz="1100" b="1" dirty="0" smtClean="0"/>
              <a:t>Connection to base and bracing </a:t>
            </a:r>
            <a:r>
              <a:rPr lang="mr-IN" sz="1100" b="1" dirty="0" smtClean="0"/>
              <a:t>–</a:t>
            </a:r>
            <a:r>
              <a:rPr lang="en-US" sz="1100" b="1" dirty="0" smtClean="0"/>
              <a:t> </a:t>
            </a:r>
            <a:r>
              <a:rPr lang="en-US" sz="1100" dirty="0" smtClean="0"/>
              <a:t>The </a:t>
            </a:r>
            <a:r>
              <a:rPr lang="en-US" sz="1100" dirty="0" err="1" smtClean="0"/>
              <a:t>gridshell’s</a:t>
            </a:r>
            <a:r>
              <a:rPr lang="en-US" sz="1100" dirty="0"/>
              <a:t> </a:t>
            </a:r>
            <a:r>
              <a:rPr lang="en-US" sz="1100" dirty="0" smtClean="0"/>
              <a:t>support connection shows substantial width at the connection to the base and bracing that helps to stiffen the form and reduce displacement and thrust.  </a:t>
            </a:r>
          </a:p>
          <a:p>
            <a:r>
              <a:rPr lang="en-US" sz="1100" b="1" dirty="0" smtClean="0"/>
              <a:t>Grid </a:t>
            </a:r>
            <a:r>
              <a:rPr lang="en-US" sz="1100" b="1" dirty="0" err="1" smtClean="0"/>
              <a:t>vs</a:t>
            </a:r>
            <a:r>
              <a:rPr lang="en-US" sz="1100" b="1" dirty="0" smtClean="0"/>
              <a:t> </a:t>
            </a:r>
            <a:r>
              <a:rPr lang="en-US" sz="1100" b="1" dirty="0" err="1" smtClean="0"/>
              <a:t>diagrid</a:t>
            </a:r>
            <a:r>
              <a:rPr lang="en-US" sz="1100" b="1" dirty="0" smtClean="0"/>
              <a:t> </a:t>
            </a:r>
            <a:r>
              <a:rPr lang="mr-IN" sz="1100" b="1" dirty="0" smtClean="0"/>
              <a:t>–</a:t>
            </a:r>
            <a:r>
              <a:rPr lang="en-US" sz="1100" b="1" dirty="0" smtClean="0"/>
              <a:t> </a:t>
            </a:r>
            <a:r>
              <a:rPr lang="en-US" sz="1100" dirty="0" smtClean="0"/>
              <a:t>the regular grid allows for simpler connections to the ground </a:t>
            </a:r>
            <a:endParaRPr lang="en-US" sz="1100" b="1" dirty="0" smtClean="0"/>
          </a:p>
        </p:txBody>
      </p:sp>
      <p:pic>
        <p:nvPicPr>
          <p:cNvPr id="15" name="Picture 14" descr="Screen Shot 2017-03-18 at 2.20.1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6576" y="622002"/>
            <a:ext cx="4580272" cy="5522499"/>
          </a:xfrm>
          <a:prstGeom prst="rect">
            <a:avLst/>
          </a:prstGeom>
        </p:spPr>
      </p:pic>
      <p:pic>
        <p:nvPicPr>
          <p:cNvPr id="16" name="Picture 15" descr="Screen Shot 2017-03-18 at 2.20.0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5504" y="622002"/>
            <a:ext cx="4386756" cy="5535668"/>
          </a:xfrm>
          <a:prstGeom prst="rect">
            <a:avLst/>
          </a:prstGeom>
        </p:spPr>
      </p:pic>
      <p:cxnSp>
        <p:nvCxnSpPr>
          <p:cNvPr id="21" name="Straight Connector 20"/>
          <p:cNvCxnSpPr/>
          <p:nvPr/>
        </p:nvCxnSpPr>
        <p:spPr>
          <a:xfrm flipH="1">
            <a:off x="456812" y="1740221"/>
            <a:ext cx="2559764"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6800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450" y="205256"/>
            <a:ext cx="10732326" cy="923544"/>
          </a:xfrm>
        </p:spPr>
        <p:txBody>
          <a:bodyPr>
            <a:normAutofit/>
          </a:bodyPr>
          <a:lstStyle/>
          <a:p>
            <a:r>
              <a:rPr lang="en-US" sz="2400" dirty="0" smtClean="0"/>
              <a:t>Precedent Studies </a:t>
            </a:r>
            <a:endParaRPr lang="en-US" sz="2400" dirty="0"/>
          </a:p>
        </p:txBody>
      </p:sp>
      <p:sp>
        <p:nvSpPr>
          <p:cNvPr id="4" name="Date Placeholder 3"/>
          <p:cNvSpPr>
            <a:spLocks noGrp="1"/>
          </p:cNvSpPr>
          <p:nvPr>
            <p:ph type="dt" sz="half" idx="4294967295"/>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smtClean="0"/>
              <a:t>Valentina Leoni </a:t>
            </a:r>
            <a:endParaRPr lang="it-IT" dirty="0"/>
          </a:p>
        </p:txBody>
      </p:sp>
      <p:sp>
        <p:nvSpPr>
          <p:cNvPr id="6"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smtClean="0"/>
              <a:t>Timber Tectonics in the Digital Age - Winter 2017</a:t>
            </a:r>
            <a:endParaRPr lang="it-IT" dirty="0"/>
          </a:p>
        </p:txBody>
      </p:sp>
      <p:sp>
        <p:nvSpPr>
          <p:cNvPr id="8" name="Rettangolo 2"/>
          <p:cNvSpPr/>
          <p:nvPr/>
        </p:nvSpPr>
        <p:spPr>
          <a:xfrm>
            <a:off x="305756" y="205256"/>
            <a:ext cx="11783346"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smtClean="0">
                <a:solidFill>
                  <a:schemeClr val="accent2"/>
                </a:solidFill>
                <a:latin typeface="Calibri" charset="0"/>
                <a:ea typeface="Calibri" charset="0"/>
                <a:cs typeface="Calibri" charset="0"/>
              </a:rPr>
              <a:t>Date:  March 18 2017							</a:t>
            </a:r>
            <a:r>
              <a:rPr lang="it-IT" dirty="0">
                <a:solidFill>
                  <a:schemeClr val="accent2"/>
                </a:solidFill>
                <a:latin typeface="Calibri" charset="0"/>
                <a:ea typeface="Calibri" charset="0"/>
                <a:cs typeface="Calibri" charset="0"/>
              </a:rPr>
              <a:t>	 </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Topic</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Precedents</a:t>
            </a:r>
            <a:endParaRPr lang="it-IT" dirty="0" smtClean="0">
              <a:solidFill>
                <a:schemeClr val="accent2"/>
              </a:solidFill>
              <a:latin typeface="Calibri" charset="0"/>
              <a:ea typeface="Calibri" charset="0"/>
              <a:cs typeface="Calibri" charset="0"/>
            </a:endParaRPr>
          </a:p>
        </p:txBody>
      </p:sp>
      <p:sp>
        <p:nvSpPr>
          <p:cNvPr id="11" name="Text Placeholder 7"/>
          <p:cNvSpPr txBox="1">
            <a:spLocks/>
          </p:cNvSpPr>
          <p:nvPr/>
        </p:nvSpPr>
        <p:spPr>
          <a:xfrm>
            <a:off x="403450" y="1201838"/>
            <a:ext cx="3112739" cy="479594"/>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smtClean="0"/>
              <a:t>The ACCOYA Pavilion </a:t>
            </a:r>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solidFill>
                  <a:schemeClr val="accent2"/>
                </a:solidFill>
              </a:rPr>
              <a:t>WEEK # 10</a:t>
            </a:r>
            <a:endParaRPr lang="it-IT" dirty="0">
              <a:solidFill>
                <a:schemeClr val="accent2"/>
              </a:solidFill>
            </a:endParaRPr>
          </a:p>
        </p:txBody>
      </p:sp>
      <p:sp>
        <p:nvSpPr>
          <p:cNvPr id="10" name="TextBox 9"/>
          <p:cNvSpPr txBox="1"/>
          <p:nvPr/>
        </p:nvSpPr>
        <p:spPr>
          <a:xfrm>
            <a:off x="423354" y="1787256"/>
            <a:ext cx="5374240" cy="1785104"/>
          </a:xfrm>
          <a:prstGeom prst="rect">
            <a:avLst/>
          </a:prstGeom>
          <a:noFill/>
        </p:spPr>
        <p:txBody>
          <a:bodyPr wrap="square" rtlCol="0">
            <a:spAutoFit/>
          </a:bodyPr>
          <a:lstStyle/>
          <a:p>
            <a:r>
              <a:rPr lang="en-US" sz="1100" dirty="0"/>
              <a:t>Completed by the Melbourne School of Design and </a:t>
            </a:r>
            <a:r>
              <a:rPr lang="en-US" sz="1100" dirty="0" err="1"/>
              <a:t>Gridshell.it</a:t>
            </a:r>
            <a:r>
              <a:rPr lang="en-US" sz="1100" dirty="0"/>
              <a:t>, during a student workshop in Melbourne, Australia in </a:t>
            </a:r>
            <a:r>
              <a:rPr lang="en-US" sz="1100" dirty="0" smtClean="0"/>
              <a:t>Autumn </a:t>
            </a:r>
            <a:r>
              <a:rPr lang="en-US" sz="1100" dirty="0"/>
              <a:t>2014</a:t>
            </a:r>
          </a:p>
          <a:p>
            <a:endParaRPr lang="en-US" sz="1100" dirty="0"/>
          </a:p>
          <a:p>
            <a:r>
              <a:rPr lang="en-US" sz="1100" dirty="0" smtClean="0"/>
              <a:t>Lessons learned: </a:t>
            </a:r>
          </a:p>
          <a:p>
            <a:r>
              <a:rPr lang="en-US" sz="1100" b="1" dirty="0" smtClean="0"/>
              <a:t>Construction Process</a:t>
            </a:r>
            <a:r>
              <a:rPr lang="mr-IN" sz="1100" dirty="0" smtClean="0"/>
              <a:t>–</a:t>
            </a:r>
            <a:r>
              <a:rPr lang="en-US" sz="1100" dirty="0" smtClean="0"/>
              <a:t>The Tackle </a:t>
            </a:r>
            <a:r>
              <a:rPr lang="mr-IN" sz="1100" dirty="0" smtClean="0"/>
              <a:t>–</a:t>
            </a:r>
            <a:r>
              <a:rPr lang="en-US" sz="1100" dirty="0" smtClean="0"/>
              <a:t> and ancient </a:t>
            </a:r>
            <a:r>
              <a:rPr lang="en-US" sz="1100" dirty="0"/>
              <a:t>G</a:t>
            </a:r>
            <a:r>
              <a:rPr lang="en-US" sz="1100" dirty="0" smtClean="0"/>
              <a:t>reek machine is used to pull the </a:t>
            </a:r>
            <a:r>
              <a:rPr lang="en-US" sz="1100" dirty="0" err="1" smtClean="0"/>
              <a:t>gridshell</a:t>
            </a:r>
            <a:r>
              <a:rPr lang="en-US" sz="1100" dirty="0" smtClean="0"/>
              <a:t> into shape</a:t>
            </a:r>
          </a:p>
          <a:p>
            <a:endParaRPr lang="en-US" sz="1100" dirty="0"/>
          </a:p>
          <a:p>
            <a:r>
              <a:rPr lang="en-US" sz="1100" b="1" dirty="0" smtClean="0"/>
              <a:t>Connection to base and bracing: </a:t>
            </a:r>
          </a:p>
          <a:p>
            <a:r>
              <a:rPr lang="en-US" sz="1100" dirty="0" smtClean="0"/>
              <a:t>The base is connection in this precedent </a:t>
            </a:r>
            <a:endParaRPr lang="en-US" sz="1100" dirty="0"/>
          </a:p>
          <a:p>
            <a:endParaRPr lang="en-US" sz="1100" b="1" dirty="0" smtClean="0"/>
          </a:p>
        </p:txBody>
      </p:sp>
      <p:cxnSp>
        <p:nvCxnSpPr>
          <p:cNvPr id="21" name="Straight Connector 20"/>
          <p:cNvCxnSpPr/>
          <p:nvPr/>
        </p:nvCxnSpPr>
        <p:spPr>
          <a:xfrm flipH="1">
            <a:off x="456812" y="1740221"/>
            <a:ext cx="11293612"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14-melbuni-accoya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2233" y="1869562"/>
            <a:ext cx="5788191" cy="2894096"/>
          </a:xfrm>
          <a:prstGeom prst="rect">
            <a:avLst/>
          </a:prstGeom>
        </p:spPr>
      </p:pic>
      <p:pic>
        <p:nvPicPr>
          <p:cNvPr id="5" name="Picture 4" descr="14-melbuni-accoya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777" y="3562750"/>
            <a:ext cx="5267696" cy="2633848"/>
          </a:xfrm>
          <a:prstGeom prst="rect">
            <a:avLst/>
          </a:prstGeom>
        </p:spPr>
      </p:pic>
    </p:spTree>
    <p:extLst>
      <p:ext uri="{BB962C8B-B14F-4D97-AF65-F5344CB8AC3E}">
        <p14:creationId xmlns:p14="http://schemas.microsoft.com/office/powerpoint/2010/main" val="2708717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smtClean="0">
                <a:solidFill>
                  <a:schemeClr val="accent2"/>
                </a:solidFill>
                <a:latin typeface="Calibri" charset="0"/>
                <a:ea typeface="Calibri" charset="0"/>
                <a:cs typeface="Calibri" charset="0"/>
              </a:rPr>
              <a:t>Date: 3/20/17                                                                                                                     </a:t>
            </a:r>
            <a:r>
              <a:rPr lang="it-IT" dirty="0" err="1" smtClean="0">
                <a:solidFill>
                  <a:schemeClr val="accent2"/>
                </a:solidFill>
                <a:latin typeface="Calibri" charset="0"/>
                <a:ea typeface="Calibri" charset="0"/>
                <a:cs typeface="Calibri" charset="0"/>
              </a:rPr>
              <a:t>Topic</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Final</a:t>
            </a:r>
            <a:r>
              <a:rPr lang="it-IT" dirty="0" smtClean="0">
                <a:solidFill>
                  <a:schemeClr val="accent2"/>
                </a:solidFill>
                <a:latin typeface="Calibri" charset="0"/>
                <a:ea typeface="Calibri" charset="0"/>
                <a:cs typeface="Calibri" charset="0"/>
              </a:rPr>
              <a:t> Project </a:t>
            </a:r>
          </a:p>
        </p:txBody>
      </p:sp>
      <p:sp>
        <p:nvSpPr>
          <p:cNvPr id="8" name="Text Placeholder 7"/>
          <p:cNvSpPr>
            <a:spLocks noGrp="1"/>
          </p:cNvSpPr>
          <p:nvPr>
            <p:ph type="body" sz="half" idx="2"/>
          </p:nvPr>
        </p:nvSpPr>
        <p:spPr>
          <a:xfrm>
            <a:off x="457200" y="2044933"/>
            <a:ext cx="3200400" cy="4381956"/>
          </a:xfrm>
        </p:spPr>
        <p:txBody>
          <a:bodyPr>
            <a:normAutofit/>
          </a:bodyPr>
          <a:lstStyle/>
          <a:p>
            <a:endParaRPr lang="en-US" dirty="0" smtClean="0"/>
          </a:p>
          <a:p>
            <a:r>
              <a:rPr lang="en-US" dirty="0" smtClean="0"/>
              <a:t>The 5-Point canopy as stated in the name touches the ground at 5 points.  These points, which rest on a concrete base wall, form the base of a swooping diagrid </a:t>
            </a:r>
            <a:r>
              <a:rPr lang="en-US" dirty="0" err="1" smtClean="0"/>
              <a:t>gridshell</a:t>
            </a:r>
            <a:r>
              <a:rPr lang="en-US" dirty="0" smtClean="0"/>
              <a:t>.  A rain protection canopy protects the wood and the interior from the rain and produces interesting spatial effects.  This canopy has the potential to be translucent, which can produce an interesting lighting effect on the interior.</a:t>
            </a:r>
          </a:p>
          <a:p>
            <a:r>
              <a:rPr lang="en-US" dirty="0" smtClean="0"/>
              <a:t>&gt;&gt;Josh Rosenthal</a:t>
            </a:r>
            <a:endParaRPr lang="en-US" dirty="0"/>
          </a:p>
        </p:txBody>
      </p:sp>
      <p:sp>
        <p:nvSpPr>
          <p:cNvPr id="10" name="Title 8"/>
          <p:cNvSpPr>
            <a:spLocks noGrp="1"/>
          </p:cNvSpPr>
          <p:nvPr>
            <p:ph type="title"/>
          </p:nvPr>
        </p:nvSpPr>
        <p:spPr>
          <a:xfrm>
            <a:off x="457200" y="1519815"/>
            <a:ext cx="3200400" cy="592217"/>
          </a:xfrm>
        </p:spPr>
        <p:txBody>
          <a:bodyPr/>
          <a:lstStyle/>
          <a:p>
            <a:r>
              <a:rPr lang="en-US" dirty="0" smtClean="0"/>
              <a:t>The Design</a:t>
            </a:r>
            <a:endParaRPr lang="en-US" dirty="0"/>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smtClean="0"/>
              <a:t>Timber Tectonics in the Digital Age - Winter 2017</a:t>
            </a:r>
            <a:endParaRPr lang="it-IT" dirty="0"/>
          </a:p>
        </p:txBody>
      </p:sp>
      <p:pic>
        <p:nvPicPr>
          <p:cNvPr id="4" name="Picture 3"/>
          <p:cNvPicPr>
            <a:picLocks noChangeAspect="1"/>
          </p:cNvPicPr>
          <p:nvPr/>
        </p:nvPicPr>
        <p:blipFill>
          <a:blip r:embed="rId2"/>
          <a:stretch>
            <a:fillRect/>
          </a:stretch>
        </p:blipFill>
        <p:spPr>
          <a:xfrm>
            <a:off x="6091963" y="3305202"/>
            <a:ext cx="4038844" cy="3029323"/>
          </a:xfrm>
          <a:prstGeom prst="rect">
            <a:avLst/>
          </a:prstGeom>
        </p:spPr>
      </p:pic>
      <p:pic>
        <p:nvPicPr>
          <p:cNvPr id="5" name="Picture 4"/>
          <p:cNvPicPr>
            <a:picLocks noChangeAspect="1"/>
          </p:cNvPicPr>
          <p:nvPr/>
        </p:nvPicPr>
        <p:blipFill>
          <a:blip r:embed="rId3"/>
          <a:stretch>
            <a:fillRect/>
          </a:stretch>
        </p:blipFill>
        <p:spPr>
          <a:xfrm>
            <a:off x="6091963" y="15210"/>
            <a:ext cx="4038843" cy="3029321"/>
          </a:xfrm>
          <a:prstGeom prst="rect">
            <a:avLst/>
          </a:prstGeom>
        </p:spPr>
      </p:pic>
    </p:spTree>
    <p:extLst>
      <p:ext uri="{BB962C8B-B14F-4D97-AF65-F5344CB8AC3E}">
        <p14:creationId xmlns:p14="http://schemas.microsoft.com/office/powerpoint/2010/main" val="213467280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880329" y="-124700"/>
            <a:ext cx="6726617" cy="2354315"/>
          </a:xfrm>
          <a:prstGeom prst="rect">
            <a:avLst/>
          </a:prstGeom>
        </p:spPr>
      </p:pic>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smtClean="0">
                <a:solidFill>
                  <a:schemeClr val="accent2"/>
                </a:solidFill>
                <a:latin typeface="Calibri" charset="0"/>
                <a:ea typeface="Calibri" charset="0"/>
                <a:cs typeface="Calibri" charset="0"/>
              </a:rPr>
              <a:t>Date: </a:t>
            </a:r>
            <a:r>
              <a:rPr lang="it-IT" dirty="0">
                <a:solidFill>
                  <a:schemeClr val="accent2"/>
                </a:solidFill>
                <a:latin typeface="Calibri" charset="0"/>
                <a:ea typeface="Calibri" charset="0"/>
                <a:cs typeface="Calibri" charset="0"/>
              </a:rPr>
              <a:t>3</a:t>
            </a:r>
            <a:r>
              <a:rPr lang="it-IT" dirty="0" smtClean="0">
                <a:solidFill>
                  <a:schemeClr val="accent2"/>
                </a:solidFill>
                <a:latin typeface="Calibri" charset="0"/>
                <a:ea typeface="Calibri" charset="0"/>
                <a:cs typeface="Calibri" charset="0"/>
              </a:rPr>
              <a:t>/20/17                                                                                                                     </a:t>
            </a:r>
            <a:r>
              <a:rPr lang="it-IT" dirty="0" err="1" smtClean="0">
                <a:solidFill>
                  <a:schemeClr val="accent2"/>
                </a:solidFill>
                <a:latin typeface="Calibri" charset="0"/>
                <a:ea typeface="Calibri" charset="0"/>
                <a:cs typeface="Calibri" charset="0"/>
              </a:rPr>
              <a:t>Topic</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Final</a:t>
            </a:r>
            <a:r>
              <a:rPr lang="it-IT" dirty="0" smtClean="0">
                <a:solidFill>
                  <a:schemeClr val="accent2"/>
                </a:solidFill>
                <a:latin typeface="Calibri" charset="0"/>
                <a:ea typeface="Calibri" charset="0"/>
                <a:cs typeface="Calibri" charset="0"/>
              </a:rPr>
              <a:t> Project </a:t>
            </a:r>
          </a:p>
        </p:txBody>
      </p:sp>
      <p:sp>
        <p:nvSpPr>
          <p:cNvPr id="8" name="Text Placeholder 7"/>
          <p:cNvSpPr>
            <a:spLocks noGrp="1"/>
          </p:cNvSpPr>
          <p:nvPr>
            <p:ph type="body" sz="half" idx="2"/>
          </p:nvPr>
        </p:nvSpPr>
        <p:spPr>
          <a:xfrm>
            <a:off x="457200" y="2044933"/>
            <a:ext cx="3200400" cy="4381956"/>
          </a:xfrm>
        </p:spPr>
        <p:txBody>
          <a:bodyPr>
            <a:normAutofit/>
          </a:bodyPr>
          <a:lstStyle/>
          <a:p>
            <a:endParaRPr lang="en-US" dirty="0" smtClean="0"/>
          </a:p>
          <a:p>
            <a:r>
              <a:rPr lang="en-US" dirty="0" smtClean="0"/>
              <a:t>The canopy is 33’x16’.  Through the use of a base retaining wall, the canopy reaches a maximum height of 9’, a comfortable height to walk through.  Pictured at right are the various ways in which the canopy can accommodate 20 people.  The main support wall contains a bench and the two piers allow for flexible entry.</a:t>
            </a:r>
          </a:p>
          <a:p>
            <a:r>
              <a:rPr lang="en-US" dirty="0" smtClean="0"/>
              <a:t>&gt;&gt;Josh Rosenthal</a:t>
            </a:r>
            <a:endParaRPr lang="en-US" dirty="0"/>
          </a:p>
        </p:txBody>
      </p:sp>
      <p:sp>
        <p:nvSpPr>
          <p:cNvPr id="10" name="Title 8"/>
          <p:cNvSpPr>
            <a:spLocks noGrp="1"/>
          </p:cNvSpPr>
          <p:nvPr>
            <p:ph type="title"/>
          </p:nvPr>
        </p:nvSpPr>
        <p:spPr>
          <a:xfrm>
            <a:off x="457200" y="1519815"/>
            <a:ext cx="3200400" cy="592217"/>
          </a:xfrm>
        </p:spPr>
        <p:txBody>
          <a:bodyPr>
            <a:normAutofit/>
          </a:bodyPr>
          <a:lstStyle/>
          <a:p>
            <a:r>
              <a:rPr lang="en-US" dirty="0" smtClean="0"/>
              <a:t>Accommodation </a:t>
            </a:r>
            <a:endParaRPr lang="en-US" dirty="0"/>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smtClean="0"/>
              <a:t>Timber Tectonics in the Digital Age - Winter 2017</a:t>
            </a:r>
            <a:endParaRPr lang="it-IT" dirty="0"/>
          </a:p>
        </p:txBody>
      </p:sp>
      <p:pic>
        <p:nvPicPr>
          <p:cNvPr id="4" name="Picture 3"/>
          <p:cNvPicPr>
            <a:picLocks noChangeAspect="1"/>
          </p:cNvPicPr>
          <p:nvPr/>
        </p:nvPicPr>
        <p:blipFill>
          <a:blip r:embed="rId3"/>
          <a:stretch>
            <a:fillRect/>
          </a:stretch>
        </p:blipFill>
        <p:spPr>
          <a:xfrm>
            <a:off x="4303538" y="2012107"/>
            <a:ext cx="7735582" cy="4414782"/>
          </a:xfrm>
          <a:prstGeom prst="rect">
            <a:avLst/>
          </a:prstGeom>
        </p:spPr>
      </p:pic>
    </p:spTree>
    <p:extLst>
      <p:ext uri="{BB962C8B-B14F-4D97-AF65-F5344CB8AC3E}">
        <p14:creationId xmlns:p14="http://schemas.microsoft.com/office/powerpoint/2010/main" val="213467280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a:srcRect t="23263" b="15852"/>
          <a:stretch/>
        </p:blipFill>
        <p:spPr>
          <a:xfrm rot="10800000">
            <a:off x="7705725" y="4429228"/>
            <a:ext cx="3891738" cy="1655048"/>
          </a:xfrm>
          <a:prstGeom prst="rect">
            <a:avLst/>
          </a:prstGeom>
        </p:spPr>
      </p:pic>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a:t>
            </a:r>
            <a:r>
              <a:rPr lang="it-IT" dirty="0" smtClean="0">
                <a:solidFill>
                  <a:schemeClr val="accent2"/>
                </a:solidFill>
                <a:latin typeface="Calibri" charset="0"/>
                <a:ea typeface="Calibri" charset="0"/>
                <a:cs typeface="Calibri" charset="0"/>
              </a:rPr>
              <a:t>20 March </a:t>
            </a:r>
            <a:r>
              <a:rPr lang="it-IT" dirty="0">
                <a:solidFill>
                  <a:schemeClr val="accent2"/>
                </a:solidFill>
                <a:latin typeface="Calibri" charset="0"/>
                <a:ea typeface="Calibri" charset="0"/>
                <a:cs typeface="Calibri" charset="0"/>
              </a:rPr>
              <a:t>2017                                                                                                                    Topic: Canopy Final</a:t>
            </a:r>
          </a:p>
        </p:txBody>
      </p:sp>
      <p:sp>
        <p:nvSpPr>
          <p:cNvPr id="8" name="Text Placeholder 7"/>
          <p:cNvSpPr>
            <a:spLocks noGrp="1"/>
          </p:cNvSpPr>
          <p:nvPr>
            <p:ph type="body" sz="half" idx="2"/>
          </p:nvPr>
        </p:nvSpPr>
        <p:spPr>
          <a:xfrm>
            <a:off x="457200" y="2769526"/>
            <a:ext cx="3200400" cy="5326029"/>
          </a:xfrm>
        </p:spPr>
        <p:txBody>
          <a:bodyPr/>
          <a:lstStyle/>
          <a:p>
            <a:r>
              <a:rPr lang="en-US" dirty="0" smtClean="0"/>
              <a:t>The </a:t>
            </a:r>
            <a:r>
              <a:rPr lang="en-US" dirty="0"/>
              <a:t>building shape is using hanging chain model method, formed by gravity load pushed up the grid and five supporting points are pulling back to the ground. Because the shape is formed by the gravity, the shape itself have a resistance to the load.</a:t>
            </a:r>
          </a:p>
          <a:p>
            <a:r>
              <a:rPr lang="en-US" dirty="0" err="1"/>
              <a:t>Karamba</a:t>
            </a:r>
            <a:r>
              <a:rPr lang="en-US" dirty="0"/>
              <a:t> and Kangaroo </a:t>
            </a:r>
            <a:r>
              <a:rPr lang="en-US" dirty="0" err="1"/>
              <a:t>bboth</a:t>
            </a:r>
            <a:r>
              <a:rPr lang="en-US" dirty="0"/>
              <a:t> can simulate the hanging chain model, but </a:t>
            </a:r>
            <a:r>
              <a:rPr lang="en-US" dirty="0" err="1"/>
              <a:t>Karamba</a:t>
            </a:r>
            <a:r>
              <a:rPr lang="en-US" dirty="0"/>
              <a:t> is remaining the straight line on the plan view. That’s the reason why we decide to find the form with </a:t>
            </a:r>
            <a:r>
              <a:rPr lang="en-US" dirty="0" err="1"/>
              <a:t>Karamba</a:t>
            </a:r>
            <a:r>
              <a:rPr lang="en-US" dirty="0"/>
              <a:t> instead of Kangaroo.</a:t>
            </a:r>
          </a:p>
          <a:p>
            <a:endParaRPr lang="en-US" dirty="0"/>
          </a:p>
        </p:txBody>
      </p:sp>
      <p:sp>
        <p:nvSpPr>
          <p:cNvPr id="10" name="Title 8"/>
          <p:cNvSpPr>
            <a:spLocks noGrp="1"/>
          </p:cNvSpPr>
          <p:nvPr>
            <p:ph type="title"/>
          </p:nvPr>
        </p:nvSpPr>
        <p:spPr>
          <a:xfrm>
            <a:off x="457200" y="1210429"/>
            <a:ext cx="3200400" cy="1164380"/>
          </a:xfrm>
        </p:spPr>
        <p:txBody>
          <a:bodyPr>
            <a:noAutofit/>
          </a:bodyPr>
          <a:lstStyle/>
          <a:p>
            <a:r>
              <a:rPr lang="en-US" sz="2400" dirty="0"/>
              <a:t>Structural </a:t>
            </a:r>
            <a:r>
              <a:rPr lang="en-US" sz="2400" dirty="0" smtClean="0"/>
              <a:t>Efficiency of Hanging Chain Models </a:t>
            </a:r>
            <a:endParaRPr lang="en-US" sz="2400" dirty="0"/>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pic>
        <p:nvPicPr>
          <p:cNvPr id="14" name="Picture 13"/>
          <p:cNvPicPr>
            <a:picLocks noChangeAspect="1"/>
          </p:cNvPicPr>
          <p:nvPr/>
        </p:nvPicPr>
        <p:blipFill rotWithShape="1">
          <a:blip r:embed="rId3"/>
          <a:srcRect t="21625" b="11418"/>
          <a:stretch/>
        </p:blipFill>
        <p:spPr>
          <a:xfrm rot="10800000" flipH="1">
            <a:off x="7705725" y="1503981"/>
            <a:ext cx="3891737" cy="1820068"/>
          </a:xfrm>
          <a:prstGeom prst="rect">
            <a:avLst/>
          </a:prstGeom>
        </p:spPr>
      </p:pic>
      <p:sp>
        <p:nvSpPr>
          <p:cNvPr id="15" name="Rettangolo 2"/>
          <p:cNvSpPr/>
          <p:nvPr/>
        </p:nvSpPr>
        <p:spPr>
          <a:xfrm>
            <a:off x="9223949" y="1210429"/>
            <a:ext cx="1946911" cy="32316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sz="1500" dirty="0">
                <a:solidFill>
                  <a:schemeClr val="accent2"/>
                </a:solidFill>
                <a:latin typeface="Calibri" charset="0"/>
                <a:ea typeface="Calibri" charset="0"/>
                <a:cs typeface="Calibri" charset="0"/>
              </a:rPr>
              <a:t>Kangaroo</a:t>
            </a:r>
          </a:p>
        </p:txBody>
      </p:sp>
      <p:sp>
        <p:nvSpPr>
          <p:cNvPr id="16" name="Rettangolo 2"/>
          <p:cNvSpPr/>
          <p:nvPr/>
        </p:nvSpPr>
        <p:spPr>
          <a:xfrm>
            <a:off x="9223949" y="4111890"/>
            <a:ext cx="1946911" cy="32316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sz="1500" dirty="0">
                <a:solidFill>
                  <a:schemeClr val="accent2"/>
                </a:solidFill>
                <a:latin typeface="Calibri" charset="0"/>
                <a:ea typeface="Calibri" charset="0"/>
                <a:cs typeface="Calibri" charset="0"/>
              </a:rPr>
              <a:t>Karamba</a:t>
            </a:r>
          </a:p>
        </p:txBody>
      </p:sp>
      <p:pic>
        <p:nvPicPr>
          <p:cNvPr id="5" name="Picture 4"/>
          <p:cNvPicPr>
            <a:picLocks noChangeAspect="1"/>
          </p:cNvPicPr>
          <p:nvPr/>
        </p:nvPicPr>
        <p:blipFill>
          <a:blip r:embed="rId4"/>
          <a:stretch>
            <a:fillRect/>
          </a:stretch>
        </p:blipFill>
        <p:spPr>
          <a:xfrm>
            <a:off x="4564497" y="2351985"/>
            <a:ext cx="2714625" cy="1759905"/>
          </a:xfrm>
          <a:prstGeom prst="rect">
            <a:avLst/>
          </a:prstGeom>
        </p:spPr>
      </p:pic>
      <p:sp>
        <p:nvSpPr>
          <p:cNvPr id="18" name="Rettangolo 2"/>
          <p:cNvSpPr/>
          <p:nvPr/>
        </p:nvSpPr>
        <p:spPr>
          <a:xfrm>
            <a:off x="4564498" y="4149498"/>
            <a:ext cx="2714624" cy="32316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it-IT" sz="1500" dirty="0">
                <a:solidFill>
                  <a:schemeClr val="accent2"/>
                </a:solidFill>
                <a:latin typeface="Calibri" charset="0"/>
                <a:ea typeface="Calibri" charset="0"/>
                <a:cs typeface="Calibri" charset="0"/>
              </a:rPr>
              <a:t>Hanging Chain Diagram</a:t>
            </a:r>
          </a:p>
        </p:txBody>
      </p:sp>
    </p:spTree>
    <p:extLst>
      <p:ext uri="{BB962C8B-B14F-4D97-AF65-F5344CB8AC3E}">
        <p14:creationId xmlns:p14="http://schemas.microsoft.com/office/powerpoint/2010/main" val="3593888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smtClean="0">
                <a:solidFill>
                  <a:schemeClr val="accent2"/>
                </a:solidFill>
                <a:latin typeface="Calibri" charset="0"/>
                <a:ea typeface="Calibri" charset="0"/>
                <a:cs typeface="Calibri" charset="0"/>
              </a:rPr>
              <a:t>Date: 3/20/17                                                                                                                     </a:t>
            </a:r>
            <a:r>
              <a:rPr lang="it-IT" dirty="0" err="1" smtClean="0">
                <a:solidFill>
                  <a:schemeClr val="accent2"/>
                </a:solidFill>
                <a:latin typeface="Calibri" charset="0"/>
                <a:ea typeface="Calibri" charset="0"/>
                <a:cs typeface="Calibri" charset="0"/>
              </a:rPr>
              <a:t>Topic</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Final</a:t>
            </a:r>
            <a:r>
              <a:rPr lang="it-IT" dirty="0" smtClean="0">
                <a:solidFill>
                  <a:schemeClr val="accent2"/>
                </a:solidFill>
                <a:latin typeface="Calibri" charset="0"/>
                <a:ea typeface="Calibri" charset="0"/>
                <a:cs typeface="Calibri" charset="0"/>
              </a:rPr>
              <a:t> Project </a:t>
            </a:r>
          </a:p>
        </p:txBody>
      </p:sp>
      <p:sp>
        <p:nvSpPr>
          <p:cNvPr id="8" name="Text Placeholder 7"/>
          <p:cNvSpPr>
            <a:spLocks noGrp="1"/>
          </p:cNvSpPr>
          <p:nvPr>
            <p:ph type="body" sz="half" idx="2"/>
          </p:nvPr>
        </p:nvSpPr>
        <p:spPr>
          <a:xfrm>
            <a:off x="457200" y="2044933"/>
            <a:ext cx="3200400" cy="4381956"/>
          </a:xfrm>
        </p:spPr>
        <p:txBody>
          <a:bodyPr>
            <a:normAutofit/>
          </a:bodyPr>
          <a:lstStyle/>
          <a:p>
            <a:endParaRPr lang="en-US" dirty="0" smtClean="0"/>
          </a:p>
          <a:p>
            <a:r>
              <a:rPr lang="en-US" dirty="0" smtClean="0"/>
              <a:t>The definition pictured at right was used for form finding.  It consists of a grid on which two supports were added at each of the five points.  The grid was then deformed using Karamba to achieve the characteristics of a hanging chain model.  Three points were placed on one side while two were placed on the other.</a:t>
            </a:r>
          </a:p>
          <a:p>
            <a:r>
              <a:rPr lang="en-US" dirty="0" smtClean="0"/>
              <a:t>&gt;&gt;Josh Rosenthal</a:t>
            </a:r>
            <a:endParaRPr lang="en-US" dirty="0"/>
          </a:p>
        </p:txBody>
      </p:sp>
      <p:sp>
        <p:nvSpPr>
          <p:cNvPr id="10" name="Title 8"/>
          <p:cNvSpPr>
            <a:spLocks noGrp="1"/>
          </p:cNvSpPr>
          <p:nvPr>
            <p:ph type="title"/>
          </p:nvPr>
        </p:nvSpPr>
        <p:spPr>
          <a:xfrm>
            <a:off x="457200" y="1519815"/>
            <a:ext cx="3200400" cy="592217"/>
          </a:xfrm>
        </p:spPr>
        <p:txBody>
          <a:bodyPr/>
          <a:lstStyle/>
          <a:p>
            <a:r>
              <a:rPr lang="en-US" dirty="0" smtClean="0"/>
              <a:t>Form Finding</a:t>
            </a:r>
            <a:endParaRPr lang="en-US" dirty="0"/>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smtClean="0"/>
              <a:t>Timber Tectonics in the Digital Age - Winter 2017</a:t>
            </a:r>
            <a:endParaRPr lang="it-IT" dirty="0"/>
          </a:p>
        </p:txBody>
      </p:sp>
      <p:pic>
        <p:nvPicPr>
          <p:cNvPr id="5" name="Picture 4"/>
          <p:cNvPicPr>
            <a:picLocks noChangeAspect="1"/>
          </p:cNvPicPr>
          <p:nvPr/>
        </p:nvPicPr>
        <p:blipFill>
          <a:blip r:embed="rId2"/>
          <a:stretch>
            <a:fillRect/>
          </a:stretch>
        </p:blipFill>
        <p:spPr>
          <a:xfrm>
            <a:off x="4115354" y="0"/>
            <a:ext cx="8096835" cy="4182408"/>
          </a:xfrm>
          <a:prstGeom prst="rect">
            <a:avLst/>
          </a:prstGeom>
        </p:spPr>
      </p:pic>
      <p:pic>
        <p:nvPicPr>
          <p:cNvPr id="6" name="Picture 5"/>
          <p:cNvPicPr>
            <a:picLocks noChangeAspect="1"/>
          </p:cNvPicPr>
          <p:nvPr/>
        </p:nvPicPr>
        <p:blipFill>
          <a:blip r:embed="rId3"/>
          <a:stretch>
            <a:fillRect/>
          </a:stretch>
        </p:blipFill>
        <p:spPr>
          <a:xfrm>
            <a:off x="4115354" y="4182408"/>
            <a:ext cx="3187166" cy="2259541"/>
          </a:xfrm>
          <a:prstGeom prst="rect">
            <a:avLst/>
          </a:prstGeom>
        </p:spPr>
      </p:pic>
    </p:spTree>
    <p:extLst>
      <p:ext uri="{BB962C8B-B14F-4D97-AF65-F5344CB8AC3E}">
        <p14:creationId xmlns:p14="http://schemas.microsoft.com/office/powerpoint/2010/main" val="241548597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smtClean="0">
                <a:solidFill>
                  <a:schemeClr val="accent2"/>
                </a:solidFill>
                <a:latin typeface="Calibri" charset="0"/>
                <a:ea typeface="Calibri" charset="0"/>
                <a:cs typeface="Calibri" charset="0"/>
              </a:rPr>
              <a:t>Date: 3/20/17                                                                                                                     </a:t>
            </a:r>
            <a:r>
              <a:rPr lang="it-IT" dirty="0" err="1" smtClean="0">
                <a:solidFill>
                  <a:schemeClr val="accent2"/>
                </a:solidFill>
                <a:latin typeface="Calibri" charset="0"/>
                <a:ea typeface="Calibri" charset="0"/>
                <a:cs typeface="Calibri" charset="0"/>
              </a:rPr>
              <a:t>Topic</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Final</a:t>
            </a:r>
            <a:r>
              <a:rPr lang="it-IT" dirty="0" smtClean="0">
                <a:solidFill>
                  <a:schemeClr val="accent2"/>
                </a:solidFill>
                <a:latin typeface="Calibri" charset="0"/>
                <a:ea typeface="Calibri" charset="0"/>
                <a:cs typeface="Calibri" charset="0"/>
              </a:rPr>
              <a:t> Project </a:t>
            </a:r>
          </a:p>
        </p:txBody>
      </p:sp>
      <p:sp>
        <p:nvSpPr>
          <p:cNvPr id="8" name="Text Placeholder 7"/>
          <p:cNvSpPr>
            <a:spLocks noGrp="1"/>
          </p:cNvSpPr>
          <p:nvPr>
            <p:ph type="body" sz="half" idx="2"/>
          </p:nvPr>
        </p:nvSpPr>
        <p:spPr>
          <a:xfrm>
            <a:off x="457200" y="2044933"/>
            <a:ext cx="3200400" cy="4381956"/>
          </a:xfrm>
        </p:spPr>
        <p:txBody>
          <a:bodyPr>
            <a:normAutofit/>
          </a:bodyPr>
          <a:lstStyle/>
          <a:p>
            <a:endParaRPr lang="en-US" dirty="0" smtClean="0"/>
          </a:p>
          <a:p>
            <a:r>
              <a:rPr lang="en-US" dirty="0" smtClean="0"/>
              <a:t>The definition at right is for re-analyzing the form-found output.  Downward forces are applied at each intersection for the purpose of realistic analysis.  The image at the bottom right is a rendered structural output.</a:t>
            </a:r>
          </a:p>
          <a:p>
            <a:r>
              <a:rPr lang="en-US" dirty="0" smtClean="0"/>
              <a:t>&gt;&gt;Josh Rosenthal</a:t>
            </a:r>
            <a:endParaRPr lang="en-US" dirty="0"/>
          </a:p>
        </p:txBody>
      </p:sp>
      <p:sp>
        <p:nvSpPr>
          <p:cNvPr id="10" name="Title 8"/>
          <p:cNvSpPr>
            <a:spLocks noGrp="1"/>
          </p:cNvSpPr>
          <p:nvPr>
            <p:ph type="title"/>
          </p:nvPr>
        </p:nvSpPr>
        <p:spPr>
          <a:xfrm>
            <a:off x="457200" y="1519815"/>
            <a:ext cx="3200400" cy="592217"/>
          </a:xfrm>
        </p:spPr>
        <p:txBody>
          <a:bodyPr/>
          <a:lstStyle/>
          <a:p>
            <a:r>
              <a:rPr lang="en-US" dirty="0" smtClean="0"/>
              <a:t>Form</a:t>
            </a:r>
            <a:endParaRPr lang="en-US" dirty="0"/>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smtClean="0"/>
              <a:t>Timber Tectonics in the Digital Age - Winter 2017</a:t>
            </a:r>
            <a:endParaRPr lang="it-IT" dirty="0"/>
          </a:p>
        </p:txBody>
      </p:sp>
      <p:pic>
        <p:nvPicPr>
          <p:cNvPr id="2" name="Picture 1"/>
          <p:cNvPicPr>
            <a:picLocks noChangeAspect="1"/>
          </p:cNvPicPr>
          <p:nvPr/>
        </p:nvPicPr>
        <p:blipFill>
          <a:blip r:embed="rId2"/>
          <a:stretch>
            <a:fillRect/>
          </a:stretch>
        </p:blipFill>
        <p:spPr>
          <a:xfrm>
            <a:off x="4111585" y="0"/>
            <a:ext cx="8080671" cy="3104178"/>
          </a:xfrm>
          <a:prstGeom prst="rect">
            <a:avLst/>
          </a:prstGeom>
        </p:spPr>
      </p:pic>
      <p:pic>
        <p:nvPicPr>
          <p:cNvPr id="5" name="Picture 4"/>
          <p:cNvPicPr>
            <a:picLocks noChangeAspect="1"/>
          </p:cNvPicPr>
          <p:nvPr/>
        </p:nvPicPr>
        <p:blipFill>
          <a:blip r:embed="rId3"/>
          <a:stretch>
            <a:fillRect/>
          </a:stretch>
        </p:blipFill>
        <p:spPr>
          <a:xfrm>
            <a:off x="4393821" y="3513592"/>
            <a:ext cx="3567582" cy="2630811"/>
          </a:xfrm>
          <a:prstGeom prst="rect">
            <a:avLst/>
          </a:prstGeom>
        </p:spPr>
      </p:pic>
      <p:pic>
        <p:nvPicPr>
          <p:cNvPr id="7" name="Picture 6"/>
          <p:cNvPicPr>
            <a:picLocks noChangeAspect="1"/>
          </p:cNvPicPr>
          <p:nvPr/>
        </p:nvPicPr>
        <p:blipFill>
          <a:blip r:embed="rId4"/>
          <a:stretch>
            <a:fillRect/>
          </a:stretch>
        </p:blipFill>
        <p:spPr>
          <a:xfrm>
            <a:off x="8325963" y="3513591"/>
            <a:ext cx="3504428" cy="2628321"/>
          </a:xfrm>
          <a:prstGeom prst="rect">
            <a:avLst/>
          </a:prstGeom>
        </p:spPr>
      </p:pic>
    </p:spTree>
    <p:extLst>
      <p:ext uri="{BB962C8B-B14F-4D97-AF65-F5344CB8AC3E}">
        <p14:creationId xmlns:p14="http://schemas.microsoft.com/office/powerpoint/2010/main" val="130640591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352" y="706995"/>
            <a:ext cx="10896327" cy="484577"/>
          </a:xfrm>
        </p:spPr>
        <p:txBody>
          <a:bodyPr>
            <a:normAutofit fontScale="90000"/>
          </a:bodyPr>
          <a:lstStyle/>
          <a:p>
            <a:r>
              <a:rPr lang="en-US" sz="3600" dirty="0"/>
              <a:t>Lateral Displacement </a:t>
            </a:r>
          </a:p>
        </p:txBody>
      </p:sp>
      <p:sp>
        <p:nvSpPr>
          <p:cNvPr id="4" name="Date Placeholder 3"/>
          <p:cNvSpPr>
            <a:spLocks noGrp="1"/>
          </p:cNvSpPr>
          <p:nvPr>
            <p:ph type="dt" sz="half" idx="4294967295"/>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Valentina Leoni </a:t>
            </a:r>
          </a:p>
        </p:txBody>
      </p:sp>
      <p:sp>
        <p:nvSpPr>
          <p:cNvPr id="6"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7" name="Slide Number Placeholder 5"/>
          <p:cNvSpPr>
            <a:spLocks noGrp="1"/>
          </p:cNvSpPr>
          <p:nvPr>
            <p:ph type="sldNum" sz="quarter" idx="4"/>
          </p:nvPr>
        </p:nvSpPr>
        <p:spPr>
          <a:xfrm>
            <a:off x="10578892" y="6425851"/>
            <a:ext cx="377830" cy="365125"/>
          </a:xfrm>
          <a:prstGeom prst="rect">
            <a:avLst/>
          </a:prstGeom>
        </p:spPr>
        <p:txBody>
          <a:bodyPr vert="horz" lIns="91440" tIns="45720" rIns="91440" bIns="45720" rtlCol="0" anchor="ctr"/>
          <a:lstStyle>
            <a:lvl1pPr algn="r">
              <a:defRPr sz="1200">
                <a:solidFill>
                  <a:schemeClr val="accent2"/>
                </a:solidFill>
              </a:defRPr>
            </a:lvl1pPr>
          </a:lstStyle>
          <a:p>
            <a:r>
              <a:rPr lang="it-IT" dirty="0"/>
              <a:t>9</a:t>
            </a:r>
          </a:p>
        </p:txBody>
      </p:sp>
      <p:sp>
        <p:nvSpPr>
          <p:cNvPr id="8" name="Rettangolo 2"/>
          <p:cNvSpPr/>
          <p:nvPr/>
        </p:nvSpPr>
        <p:spPr>
          <a:xfrm>
            <a:off x="259352" y="205256"/>
            <a:ext cx="11724830"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March </a:t>
            </a:r>
            <a:r>
              <a:rPr lang="it-IT" dirty="0" smtClean="0">
                <a:solidFill>
                  <a:schemeClr val="accent2"/>
                </a:solidFill>
                <a:latin typeface="Calibri" charset="0"/>
                <a:ea typeface="Calibri" charset="0"/>
                <a:cs typeface="Calibri" charset="0"/>
              </a:rPr>
              <a:t>20 </a:t>
            </a:r>
            <a:r>
              <a:rPr lang="it-IT" dirty="0">
                <a:solidFill>
                  <a:schemeClr val="accent2"/>
                </a:solidFill>
                <a:latin typeface="Calibri" charset="0"/>
                <a:ea typeface="Calibri" charset="0"/>
                <a:cs typeface="Calibri" charset="0"/>
              </a:rPr>
              <a:t>2017 						</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Topic</a:t>
            </a:r>
            <a:r>
              <a:rPr lang="it-IT" dirty="0">
                <a:solidFill>
                  <a:schemeClr val="accent2"/>
                </a:solidFill>
                <a:latin typeface="Calibri" charset="0"/>
                <a:ea typeface="Calibri" charset="0"/>
                <a:cs typeface="Calibri" charset="0"/>
              </a:rPr>
              <a:t>: Canopy Final</a:t>
            </a:r>
          </a:p>
        </p:txBody>
      </p:sp>
      <p:sp>
        <p:nvSpPr>
          <p:cNvPr id="11" name="Text Placeholder 7"/>
          <p:cNvSpPr txBox="1">
            <a:spLocks/>
          </p:cNvSpPr>
          <p:nvPr/>
        </p:nvSpPr>
        <p:spPr>
          <a:xfrm>
            <a:off x="1097279" y="1484986"/>
            <a:ext cx="4506446" cy="764244"/>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sp>
        <p:nvSpPr>
          <p:cNvPr id="10" name="TextBox 9"/>
          <p:cNvSpPr txBox="1"/>
          <p:nvPr/>
        </p:nvSpPr>
        <p:spPr>
          <a:xfrm>
            <a:off x="259352" y="1211423"/>
            <a:ext cx="11349037" cy="369332"/>
          </a:xfrm>
          <a:prstGeom prst="rect">
            <a:avLst/>
          </a:prstGeom>
          <a:noFill/>
        </p:spPr>
        <p:txBody>
          <a:bodyPr wrap="square" rtlCol="0">
            <a:spAutoFit/>
          </a:bodyPr>
          <a:lstStyle/>
          <a:p>
            <a:r>
              <a:rPr lang="en-US" dirty="0" smtClean="0"/>
              <a:t>Maximum beam </a:t>
            </a:r>
            <a:r>
              <a:rPr lang="en-US" dirty="0"/>
              <a:t>displacement: .57 inches		      </a:t>
            </a:r>
          </a:p>
        </p:txBody>
      </p:sp>
      <p:pic>
        <p:nvPicPr>
          <p:cNvPr id="20" name="Picture 19"/>
          <p:cNvPicPr>
            <a:picLocks noChangeAspect="1"/>
          </p:cNvPicPr>
          <p:nvPr/>
        </p:nvPicPr>
        <p:blipFill>
          <a:blip r:embed="rId2"/>
          <a:stretch>
            <a:fillRect/>
          </a:stretch>
        </p:blipFill>
        <p:spPr>
          <a:xfrm>
            <a:off x="3569551" y="1954253"/>
            <a:ext cx="6860442" cy="4138369"/>
          </a:xfrm>
          <a:prstGeom prst="rect">
            <a:avLst/>
          </a:prstGeom>
        </p:spPr>
      </p:pic>
      <p:pic>
        <p:nvPicPr>
          <p:cNvPr id="21" name="Picture 20"/>
          <p:cNvPicPr>
            <a:picLocks noChangeAspect="1"/>
          </p:cNvPicPr>
          <p:nvPr/>
        </p:nvPicPr>
        <p:blipFill>
          <a:blip r:embed="rId3"/>
          <a:stretch>
            <a:fillRect/>
          </a:stretch>
        </p:blipFill>
        <p:spPr>
          <a:xfrm>
            <a:off x="1897878" y="1917352"/>
            <a:ext cx="1261816" cy="4212171"/>
          </a:xfrm>
          <a:prstGeom prst="rect">
            <a:avLst/>
          </a:prstGeom>
        </p:spPr>
      </p:pic>
    </p:spTree>
    <p:extLst>
      <p:ext uri="{BB962C8B-B14F-4D97-AF65-F5344CB8AC3E}">
        <p14:creationId xmlns:p14="http://schemas.microsoft.com/office/powerpoint/2010/main" val="1353098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352" y="706995"/>
            <a:ext cx="10896327" cy="484577"/>
          </a:xfrm>
        </p:spPr>
        <p:txBody>
          <a:bodyPr>
            <a:normAutofit fontScale="90000"/>
          </a:bodyPr>
          <a:lstStyle/>
          <a:p>
            <a:r>
              <a:rPr lang="en-US" sz="3600" dirty="0"/>
              <a:t>Gravity Displacement </a:t>
            </a:r>
          </a:p>
        </p:txBody>
      </p:sp>
      <p:sp>
        <p:nvSpPr>
          <p:cNvPr id="4" name="Date Placeholder 3"/>
          <p:cNvSpPr>
            <a:spLocks noGrp="1"/>
          </p:cNvSpPr>
          <p:nvPr>
            <p:ph type="dt" sz="half" idx="4294967295"/>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Valentina Leoni </a:t>
            </a:r>
          </a:p>
        </p:txBody>
      </p:sp>
      <p:sp>
        <p:nvSpPr>
          <p:cNvPr id="6"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7" name="Slide Number Placeholder 5"/>
          <p:cNvSpPr>
            <a:spLocks noGrp="1"/>
          </p:cNvSpPr>
          <p:nvPr>
            <p:ph type="sldNum" sz="quarter" idx="4"/>
          </p:nvPr>
        </p:nvSpPr>
        <p:spPr>
          <a:xfrm>
            <a:off x="10578892" y="6425851"/>
            <a:ext cx="377830" cy="365125"/>
          </a:xfrm>
          <a:prstGeom prst="rect">
            <a:avLst/>
          </a:prstGeom>
        </p:spPr>
        <p:txBody>
          <a:bodyPr vert="horz" lIns="91440" tIns="45720" rIns="91440" bIns="45720" rtlCol="0" anchor="ctr"/>
          <a:lstStyle>
            <a:lvl1pPr algn="r">
              <a:defRPr sz="1200">
                <a:solidFill>
                  <a:schemeClr val="accent2"/>
                </a:solidFill>
              </a:defRPr>
            </a:lvl1pPr>
          </a:lstStyle>
          <a:p>
            <a:r>
              <a:rPr lang="it-IT" dirty="0"/>
              <a:t>9</a:t>
            </a:r>
          </a:p>
        </p:txBody>
      </p:sp>
      <p:sp>
        <p:nvSpPr>
          <p:cNvPr id="8" name="Rettangolo 2"/>
          <p:cNvSpPr/>
          <p:nvPr/>
        </p:nvSpPr>
        <p:spPr>
          <a:xfrm>
            <a:off x="259352" y="205256"/>
            <a:ext cx="11932648"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March 18 2017 						</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Topic</a:t>
            </a:r>
            <a:r>
              <a:rPr lang="it-IT" dirty="0">
                <a:solidFill>
                  <a:schemeClr val="accent2"/>
                </a:solidFill>
                <a:latin typeface="Calibri" charset="0"/>
                <a:ea typeface="Calibri" charset="0"/>
                <a:cs typeface="Calibri" charset="0"/>
              </a:rPr>
              <a:t>: Canopy Final</a:t>
            </a:r>
          </a:p>
        </p:txBody>
      </p:sp>
      <p:sp>
        <p:nvSpPr>
          <p:cNvPr id="11" name="Text Placeholder 7"/>
          <p:cNvSpPr txBox="1">
            <a:spLocks/>
          </p:cNvSpPr>
          <p:nvPr/>
        </p:nvSpPr>
        <p:spPr>
          <a:xfrm>
            <a:off x="1097279" y="1484986"/>
            <a:ext cx="4506446" cy="764244"/>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sp>
        <p:nvSpPr>
          <p:cNvPr id="10" name="TextBox 9"/>
          <p:cNvSpPr txBox="1"/>
          <p:nvPr/>
        </p:nvSpPr>
        <p:spPr>
          <a:xfrm>
            <a:off x="259352" y="1211423"/>
            <a:ext cx="11349037" cy="369332"/>
          </a:xfrm>
          <a:prstGeom prst="rect">
            <a:avLst/>
          </a:prstGeom>
          <a:noFill/>
        </p:spPr>
        <p:txBody>
          <a:bodyPr wrap="square" rtlCol="0">
            <a:spAutoFit/>
          </a:bodyPr>
          <a:lstStyle/>
          <a:p>
            <a:r>
              <a:rPr lang="en-US" dirty="0" smtClean="0"/>
              <a:t>Maximum beam displacement: 1.6 inches</a:t>
            </a:r>
            <a:endParaRPr lang="en-US" dirty="0"/>
          </a:p>
        </p:txBody>
      </p:sp>
      <p:pic>
        <p:nvPicPr>
          <p:cNvPr id="20" name="Picture 19"/>
          <p:cNvPicPr>
            <a:picLocks noChangeAspect="1"/>
          </p:cNvPicPr>
          <p:nvPr/>
        </p:nvPicPr>
        <p:blipFill>
          <a:blip r:embed="rId2"/>
          <a:stretch>
            <a:fillRect/>
          </a:stretch>
        </p:blipFill>
        <p:spPr>
          <a:xfrm>
            <a:off x="3611843" y="1877886"/>
            <a:ext cx="6775857" cy="4291103"/>
          </a:xfrm>
          <a:prstGeom prst="rect">
            <a:avLst/>
          </a:prstGeom>
        </p:spPr>
      </p:pic>
      <p:pic>
        <p:nvPicPr>
          <p:cNvPr id="21" name="Picture 20"/>
          <p:cNvPicPr>
            <a:picLocks noChangeAspect="1"/>
          </p:cNvPicPr>
          <p:nvPr/>
        </p:nvPicPr>
        <p:blipFill>
          <a:blip r:embed="rId3"/>
          <a:stretch>
            <a:fillRect/>
          </a:stretch>
        </p:blipFill>
        <p:spPr>
          <a:xfrm>
            <a:off x="1907166" y="1917352"/>
            <a:ext cx="1243239" cy="4212171"/>
          </a:xfrm>
          <a:prstGeom prst="rect">
            <a:avLst/>
          </a:prstGeom>
        </p:spPr>
      </p:pic>
    </p:spTree>
    <p:extLst>
      <p:ext uri="{BB962C8B-B14F-4D97-AF65-F5344CB8AC3E}">
        <p14:creationId xmlns:p14="http://schemas.microsoft.com/office/powerpoint/2010/main" val="935498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352" y="706995"/>
            <a:ext cx="10896327" cy="484577"/>
          </a:xfrm>
        </p:spPr>
        <p:txBody>
          <a:bodyPr>
            <a:normAutofit fontScale="90000"/>
          </a:bodyPr>
          <a:lstStyle/>
          <a:p>
            <a:r>
              <a:rPr lang="en-US" sz="3600" dirty="0" smtClean="0"/>
              <a:t>Axial </a:t>
            </a:r>
            <a:r>
              <a:rPr lang="en-US" sz="3600" dirty="0"/>
              <a:t>Stresses </a:t>
            </a:r>
          </a:p>
        </p:txBody>
      </p:sp>
      <p:sp>
        <p:nvSpPr>
          <p:cNvPr id="4" name="Date Placeholder 3"/>
          <p:cNvSpPr>
            <a:spLocks noGrp="1"/>
          </p:cNvSpPr>
          <p:nvPr>
            <p:ph type="dt" sz="half" idx="4294967295"/>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Valentina Leoni </a:t>
            </a:r>
          </a:p>
        </p:txBody>
      </p:sp>
      <p:sp>
        <p:nvSpPr>
          <p:cNvPr id="6"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7" name="Slide Number Placeholder 5"/>
          <p:cNvSpPr>
            <a:spLocks noGrp="1"/>
          </p:cNvSpPr>
          <p:nvPr>
            <p:ph type="sldNum" sz="quarter" idx="4"/>
          </p:nvPr>
        </p:nvSpPr>
        <p:spPr>
          <a:xfrm>
            <a:off x="10578892" y="6425851"/>
            <a:ext cx="377830" cy="365125"/>
          </a:xfrm>
          <a:prstGeom prst="rect">
            <a:avLst/>
          </a:prstGeom>
        </p:spPr>
        <p:txBody>
          <a:bodyPr vert="horz" lIns="91440" tIns="45720" rIns="91440" bIns="45720" rtlCol="0" anchor="ctr"/>
          <a:lstStyle>
            <a:lvl1pPr algn="r">
              <a:defRPr sz="1200">
                <a:solidFill>
                  <a:schemeClr val="accent2"/>
                </a:solidFill>
              </a:defRPr>
            </a:lvl1pPr>
          </a:lstStyle>
          <a:p>
            <a:r>
              <a:rPr lang="it-IT" dirty="0"/>
              <a:t>9</a:t>
            </a:r>
          </a:p>
        </p:txBody>
      </p:sp>
      <p:sp>
        <p:nvSpPr>
          <p:cNvPr id="8" name="Rettangolo 2"/>
          <p:cNvSpPr/>
          <p:nvPr/>
        </p:nvSpPr>
        <p:spPr>
          <a:xfrm>
            <a:off x="259352" y="205256"/>
            <a:ext cx="11771012"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March 18 2017 						</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Topic</a:t>
            </a:r>
            <a:r>
              <a:rPr lang="it-IT" dirty="0">
                <a:solidFill>
                  <a:schemeClr val="accent2"/>
                </a:solidFill>
                <a:latin typeface="Calibri" charset="0"/>
                <a:ea typeface="Calibri" charset="0"/>
                <a:cs typeface="Calibri" charset="0"/>
              </a:rPr>
              <a:t>: Canopy Final</a:t>
            </a:r>
          </a:p>
        </p:txBody>
      </p:sp>
      <p:sp>
        <p:nvSpPr>
          <p:cNvPr id="11" name="Text Placeholder 7"/>
          <p:cNvSpPr txBox="1">
            <a:spLocks/>
          </p:cNvSpPr>
          <p:nvPr/>
        </p:nvSpPr>
        <p:spPr>
          <a:xfrm>
            <a:off x="1097279" y="1484986"/>
            <a:ext cx="4506446" cy="764244"/>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pic>
        <p:nvPicPr>
          <p:cNvPr id="9" name="Picture 8"/>
          <p:cNvPicPr>
            <a:picLocks noChangeAspect="1"/>
          </p:cNvPicPr>
          <p:nvPr/>
        </p:nvPicPr>
        <p:blipFill>
          <a:blip r:embed="rId2"/>
          <a:stretch>
            <a:fillRect/>
          </a:stretch>
        </p:blipFill>
        <p:spPr>
          <a:xfrm>
            <a:off x="3569551" y="1877886"/>
            <a:ext cx="6860442" cy="4291104"/>
          </a:xfrm>
          <a:prstGeom prst="rect">
            <a:avLst/>
          </a:prstGeom>
        </p:spPr>
      </p:pic>
      <p:sp>
        <p:nvSpPr>
          <p:cNvPr id="10" name="TextBox 9"/>
          <p:cNvSpPr txBox="1"/>
          <p:nvPr/>
        </p:nvSpPr>
        <p:spPr>
          <a:xfrm>
            <a:off x="259352" y="1211423"/>
            <a:ext cx="11349037" cy="369332"/>
          </a:xfrm>
          <a:prstGeom prst="rect">
            <a:avLst/>
          </a:prstGeom>
          <a:noFill/>
        </p:spPr>
        <p:txBody>
          <a:bodyPr wrap="square" rtlCol="0">
            <a:spAutoFit/>
          </a:bodyPr>
          <a:lstStyle/>
          <a:p>
            <a:r>
              <a:rPr lang="en-US" dirty="0"/>
              <a:t>Max Compression: 1.17 kips              Max Tension: .15 kips</a:t>
            </a:r>
          </a:p>
        </p:txBody>
      </p:sp>
      <p:pic>
        <p:nvPicPr>
          <p:cNvPr id="5" name="Picture 4"/>
          <p:cNvPicPr>
            <a:picLocks noChangeAspect="1"/>
          </p:cNvPicPr>
          <p:nvPr/>
        </p:nvPicPr>
        <p:blipFill>
          <a:blip r:embed="rId3"/>
          <a:stretch>
            <a:fillRect/>
          </a:stretch>
        </p:blipFill>
        <p:spPr>
          <a:xfrm>
            <a:off x="1897878" y="1877886"/>
            <a:ext cx="1261816" cy="4291104"/>
          </a:xfrm>
          <a:prstGeom prst="rect">
            <a:avLst/>
          </a:prstGeom>
        </p:spPr>
      </p:pic>
    </p:spTree>
    <p:extLst>
      <p:ext uri="{BB962C8B-B14F-4D97-AF65-F5344CB8AC3E}">
        <p14:creationId xmlns:p14="http://schemas.microsoft.com/office/powerpoint/2010/main" val="2439547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352" y="706995"/>
            <a:ext cx="10896327" cy="484577"/>
          </a:xfrm>
        </p:spPr>
        <p:txBody>
          <a:bodyPr>
            <a:normAutofit fontScale="90000"/>
          </a:bodyPr>
          <a:lstStyle/>
          <a:p>
            <a:r>
              <a:rPr lang="en-US" sz="3600" dirty="0"/>
              <a:t>Shear </a:t>
            </a:r>
            <a:r>
              <a:rPr lang="en-US" sz="3600" dirty="0" smtClean="0"/>
              <a:t>Stresses</a:t>
            </a:r>
            <a:endParaRPr lang="en-US" sz="3600" dirty="0"/>
          </a:p>
        </p:txBody>
      </p:sp>
      <p:sp>
        <p:nvSpPr>
          <p:cNvPr id="4" name="Date Placeholder 3"/>
          <p:cNvSpPr>
            <a:spLocks noGrp="1"/>
          </p:cNvSpPr>
          <p:nvPr>
            <p:ph type="dt" sz="half" idx="4294967295"/>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Valentina Leoni </a:t>
            </a:r>
          </a:p>
        </p:txBody>
      </p:sp>
      <p:sp>
        <p:nvSpPr>
          <p:cNvPr id="6"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7" name="Slide Number Placeholder 5"/>
          <p:cNvSpPr>
            <a:spLocks noGrp="1"/>
          </p:cNvSpPr>
          <p:nvPr>
            <p:ph type="sldNum" sz="quarter" idx="4"/>
          </p:nvPr>
        </p:nvSpPr>
        <p:spPr>
          <a:xfrm>
            <a:off x="10578892" y="6425851"/>
            <a:ext cx="377830" cy="365125"/>
          </a:xfrm>
          <a:prstGeom prst="rect">
            <a:avLst/>
          </a:prstGeom>
        </p:spPr>
        <p:txBody>
          <a:bodyPr vert="horz" lIns="91440" tIns="45720" rIns="91440" bIns="45720" rtlCol="0" anchor="ctr"/>
          <a:lstStyle>
            <a:lvl1pPr algn="r">
              <a:defRPr sz="1200">
                <a:solidFill>
                  <a:schemeClr val="accent2"/>
                </a:solidFill>
              </a:defRPr>
            </a:lvl1pPr>
          </a:lstStyle>
          <a:p>
            <a:r>
              <a:rPr lang="it-IT" dirty="0"/>
              <a:t>9</a:t>
            </a:r>
          </a:p>
        </p:txBody>
      </p:sp>
      <p:sp>
        <p:nvSpPr>
          <p:cNvPr id="8" name="Rettangolo 2"/>
          <p:cNvSpPr/>
          <p:nvPr/>
        </p:nvSpPr>
        <p:spPr>
          <a:xfrm>
            <a:off x="259352" y="205256"/>
            <a:ext cx="11701739"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March 18 2017 						</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Topic</a:t>
            </a:r>
            <a:r>
              <a:rPr lang="it-IT" dirty="0">
                <a:solidFill>
                  <a:schemeClr val="accent2"/>
                </a:solidFill>
                <a:latin typeface="Calibri" charset="0"/>
                <a:ea typeface="Calibri" charset="0"/>
                <a:cs typeface="Calibri" charset="0"/>
              </a:rPr>
              <a:t>: Canopy Final</a:t>
            </a:r>
          </a:p>
        </p:txBody>
      </p:sp>
      <p:sp>
        <p:nvSpPr>
          <p:cNvPr id="11" name="Text Placeholder 7"/>
          <p:cNvSpPr txBox="1">
            <a:spLocks/>
          </p:cNvSpPr>
          <p:nvPr/>
        </p:nvSpPr>
        <p:spPr>
          <a:xfrm>
            <a:off x="1097279" y="1484986"/>
            <a:ext cx="4506446" cy="764244"/>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pic>
        <p:nvPicPr>
          <p:cNvPr id="9" name="Picture 8"/>
          <p:cNvPicPr>
            <a:picLocks noChangeAspect="1"/>
          </p:cNvPicPr>
          <p:nvPr/>
        </p:nvPicPr>
        <p:blipFill>
          <a:blip r:embed="rId2"/>
          <a:stretch>
            <a:fillRect/>
          </a:stretch>
        </p:blipFill>
        <p:spPr>
          <a:xfrm>
            <a:off x="676037" y="1937744"/>
            <a:ext cx="5615288" cy="3602120"/>
          </a:xfrm>
          <a:prstGeom prst="rect">
            <a:avLst/>
          </a:prstGeom>
        </p:spPr>
      </p:pic>
      <p:sp>
        <p:nvSpPr>
          <p:cNvPr id="10" name="TextBox 9"/>
          <p:cNvSpPr txBox="1"/>
          <p:nvPr/>
        </p:nvSpPr>
        <p:spPr>
          <a:xfrm>
            <a:off x="259352" y="1211423"/>
            <a:ext cx="11349037" cy="369332"/>
          </a:xfrm>
          <a:prstGeom prst="rect">
            <a:avLst/>
          </a:prstGeom>
          <a:noFill/>
        </p:spPr>
        <p:txBody>
          <a:bodyPr wrap="square" rtlCol="0">
            <a:spAutoFit/>
          </a:bodyPr>
          <a:lstStyle/>
          <a:p>
            <a:r>
              <a:rPr lang="en-US" dirty="0"/>
              <a:t>Max Shear: .236 kips</a:t>
            </a:r>
          </a:p>
        </p:txBody>
      </p:sp>
      <p:pic>
        <p:nvPicPr>
          <p:cNvPr id="13" name="Picture 12"/>
          <p:cNvPicPr>
            <a:picLocks noChangeAspect="1"/>
          </p:cNvPicPr>
          <p:nvPr/>
        </p:nvPicPr>
        <p:blipFill>
          <a:blip r:embed="rId3"/>
          <a:stretch>
            <a:fillRect/>
          </a:stretch>
        </p:blipFill>
        <p:spPr>
          <a:xfrm>
            <a:off x="5769095" y="1937744"/>
            <a:ext cx="5567889" cy="3602120"/>
          </a:xfrm>
          <a:prstGeom prst="rect">
            <a:avLst/>
          </a:prstGeom>
        </p:spPr>
      </p:pic>
      <p:sp>
        <p:nvSpPr>
          <p:cNvPr id="17" name="TextBox 16"/>
          <p:cNvSpPr txBox="1"/>
          <p:nvPr/>
        </p:nvSpPr>
        <p:spPr>
          <a:xfrm>
            <a:off x="676037" y="5589702"/>
            <a:ext cx="2731024" cy="369332"/>
          </a:xfrm>
          <a:prstGeom prst="rect">
            <a:avLst/>
          </a:prstGeom>
          <a:noFill/>
        </p:spPr>
        <p:txBody>
          <a:bodyPr wrap="square" rtlCol="0">
            <a:spAutoFit/>
          </a:bodyPr>
          <a:lstStyle/>
          <a:p>
            <a:pPr algn="r"/>
            <a:r>
              <a:rPr lang="en-US" dirty="0"/>
              <a:t>Shear Y</a:t>
            </a:r>
          </a:p>
        </p:txBody>
      </p:sp>
      <p:sp>
        <p:nvSpPr>
          <p:cNvPr id="20" name="TextBox 19"/>
          <p:cNvSpPr txBox="1"/>
          <p:nvPr/>
        </p:nvSpPr>
        <p:spPr>
          <a:xfrm>
            <a:off x="8605960" y="5589702"/>
            <a:ext cx="2731024" cy="369332"/>
          </a:xfrm>
          <a:prstGeom prst="rect">
            <a:avLst/>
          </a:prstGeom>
          <a:noFill/>
        </p:spPr>
        <p:txBody>
          <a:bodyPr wrap="square" rtlCol="0">
            <a:spAutoFit/>
          </a:bodyPr>
          <a:lstStyle/>
          <a:p>
            <a:pPr algn="r"/>
            <a:r>
              <a:rPr lang="en-US" dirty="0"/>
              <a:t>Shear Z</a:t>
            </a:r>
          </a:p>
        </p:txBody>
      </p:sp>
    </p:spTree>
    <p:extLst>
      <p:ext uri="{BB962C8B-B14F-4D97-AF65-F5344CB8AC3E}">
        <p14:creationId xmlns:p14="http://schemas.microsoft.com/office/powerpoint/2010/main" val="597332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352" y="706995"/>
            <a:ext cx="10896327" cy="484577"/>
          </a:xfrm>
        </p:spPr>
        <p:txBody>
          <a:bodyPr>
            <a:normAutofit fontScale="90000"/>
          </a:bodyPr>
          <a:lstStyle/>
          <a:p>
            <a:r>
              <a:rPr lang="en-US" sz="3600" dirty="0"/>
              <a:t>Moment Diagram</a:t>
            </a:r>
          </a:p>
        </p:txBody>
      </p:sp>
      <p:sp>
        <p:nvSpPr>
          <p:cNvPr id="4" name="Date Placeholder 3"/>
          <p:cNvSpPr>
            <a:spLocks noGrp="1"/>
          </p:cNvSpPr>
          <p:nvPr>
            <p:ph type="dt" sz="half" idx="4294967295"/>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Valentina Leoni </a:t>
            </a:r>
          </a:p>
        </p:txBody>
      </p:sp>
      <p:sp>
        <p:nvSpPr>
          <p:cNvPr id="6"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7" name="Slide Number Placeholder 5"/>
          <p:cNvSpPr>
            <a:spLocks noGrp="1"/>
          </p:cNvSpPr>
          <p:nvPr>
            <p:ph type="sldNum" sz="quarter" idx="4"/>
          </p:nvPr>
        </p:nvSpPr>
        <p:spPr>
          <a:xfrm>
            <a:off x="10578892" y="6425851"/>
            <a:ext cx="377830" cy="365125"/>
          </a:xfrm>
          <a:prstGeom prst="rect">
            <a:avLst/>
          </a:prstGeom>
        </p:spPr>
        <p:txBody>
          <a:bodyPr vert="horz" lIns="91440" tIns="45720" rIns="91440" bIns="45720" rtlCol="0" anchor="ctr"/>
          <a:lstStyle>
            <a:lvl1pPr algn="r">
              <a:defRPr sz="1200">
                <a:solidFill>
                  <a:schemeClr val="accent2"/>
                </a:solidFill>
              </a:defRPr>
            </a:lvl1pPr>
          </a:lstStyle>
          <a:p>
            <a:r>
              <a:rPr lang="it-IT" dirty="0"/>
              <a:t>9</a:t>
            </a:r>
          </a:p>
        </p:txBody>
      </p:sp>
      <p:sp>
        <p:nvSpPr>
          <p:cNvPr id="8" name="Rettangolo 2"/>
          <p:cNvSpPr/>
          <p:nvPr/>
        </p:nvSpPr>
        <p:spPr>
          <a:xfrm>
            <a:off x="259352" y="205256"/>
            <a:ext cx="11747921"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March 18 2017 						</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Topic</a:t>
            </a:r>
            <a:r>
              <a:rPr lang="it-IT" dirty="0">
                <a:solidFill>
                  <a:schemeClr val="accent2"/>
                </a:solidFill>
                <a:latin typeface="Calibri" charset="0"/>
                <a:ea typeface="Calibri" charset="0"/>
                <a:cs typeface="Calibri" charset="0"/>
              </a:rPr>
              <a:t>: Canopy Final</a:t>
            </a:r>
          </a:p>
        </p:txBody>
      </p:sp>
      <p:sp>
        <p:nvSpPr>
          <p:cNvPr id="11" name="Text Placeholder 7"/>
          <p:cNvSpPr txBox="1">
            <a:spLocks/>
          </p:cNvSpPr>
          <p:nvPr/>
        </p:nvSpPr>
        <p:spPr>
          <a:xfrm>
            <a:off x="1097279" y="1484986"/>
            <a:ext cx="4506446" cy="764244"/>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pic>
        <p:nvPicPr>
          <p:cNvPr id="9" name="Picture 8"/>
          <p:cNvPicPr>
            <a:picLocks noChangeAspect="1"/>
          </p:cNvPicPr>
          <p:nvPr/>
        </p:nvPicPr>
        <p:blipFill rotWithShape="1">
          <a:blip r:embed="rId2"/>
          <a:srcRect l="218"/>
          <a:stretch/>
        </p:blipFill>
        <p:spPr>
          <a:xfrm>
            <a:off x="2990376" y="1942708"/>
            <a:ext cx="2772417" cy="1798578"/>
          </a:xfrm>
          <a:prstGeom prst="rect">
            <a:avLst/>
          </a:prstGeom>
        </p:spPr>
      </p:pic>
      <p:sp>
        <p:nvSpPr>
          <p:cNvPr id="10" name="TextBox 9"/>
          <p:cNvSpPr txBox="1"/>
          <p:nvPr/>
        </p:nvSpPr>
        <p:spPr>
          <a:xfrm>
            <a:off x="259352" y="1211423"/>
            <a:ext cx="11349037" cy="369332"/>
          </a:xfrm>
          <a:prstGeom prst="rect">
            <a:avLst/>
          </a:prstGeom>
          <a:noFill/>
        </p:spPr>
        <p:txBody>
          <a:bodyPr wrap="square" rtlCol="0">
            <a:spAutoFit/>
          </a:bodyPr>
          <a:lstStyle/>
          <a:p>
            <a:r>
              <a:rPr lang="nl-NL" dirty="0"/>
              <a:t>Max moment: .277 kip-ft node 36</a:t>
            </a:r>
            <a:endParaRPr lang="en-US" dirty="0"/>
          </a:p>
        </p:txBody>
      </p:sp>
      <p:pic>
        <p:nvPicPr>
          <p:cNvPr id="13" name="Picture 12"/>
          <p:cNvPicPr>
            <a:picLocks noChangeAspect="1"/>
          </p:cNvPicPr>
          <p:nvPr/>
        </p:nvPicPr>
        <p:blipFill rotWithShape="1">
          <a:blip r:embed="rId3"/>
          <a:srcRect l="833" r="406"/>
          <a:stretch/>
        </p:blipFill>
        <p:spPr>
          <a:xfrm>
            <a:off x="5756743" y="1942708"/>
            <a:ext cx="2804814" cy="1798578"/>
          </a:xfrm>
          <a:prstGeom prst="rect">
            <a:avLst/>
          </a:prstGeom>
        </p:spPr>
      </p:pic>
      <p:pic>
        <p:nvPicPr>
          <p:cNvPr id="14" name="Picture 13"/>
          <p:cNvPicPr>
            <a:picLocks noChangeAspect="1"/>
          </p:cNvPicPr>
          <p:nvPr/>
        </p:nvPicPr>
        <p:blipFill>
          <a:blip r:embed="rId4"/>
          <a:stretch>
            <a:fillRect/>
          </a:stretch>
        </p:blipFill>
        <p:spPr>
          <a:xfrm>
            <a:off x="2990376" y="3741286"/>
            <a:ext cx="2766367" cy="1798578"/>
          </a:xfrm>
          <a:prstGeom prst="rect">
            <a:avLst/>
          </a:prstGeom>
        </p:spPr>
      </p:pic>
      <p:pic>
        <p:nvPicPr>
          <p:cNvPr id="15" name="Picture 14"/>
          <p:cNvPicPr>
            <a:picLocks noChangeAspect="1"/>
          </p:cNvPicPr>
          <p:nvPr/>
        </p:nvPicPr>
        <p:blipFill>
          <a:blip r:embed="rId5"/>
          <a:stretch>
            <a:fillRect/>
          </a:stretch>
        </p:blipFill>
        <p:spPr>
          <a:xfrm>
            <a:off x="5756743" y="3741286"/>
            <a:ext cx="2804814" cy="1798578"/>
          </a:xfrm>
          <a:prstGeom prst="rect">
            <a:avLst/>
          </a:prstGeom>
        </p:spPr>
      </p:pic>
      <p:sp>
        <p:nvSpPr>
          <p:cNvPr id="16" name="TextBox 15"/>
          <p:cNvSpPr txBox="1"/>
          <p:nvPr/>
        </p:nvSpPr>
        <p:spPr>
          <a:xfrm>
            <a:off x="253302" y="1937744"/>
            <a:ext cx="2731024" cy="369332"/>
          </a:xfrm>
          <a:prstGeom prst="rect">
            <a:avLst/>
          </a:prstGeom>
          <a:noFill/>
        </p:spPr>
        <p:txBody>
          <a:bodyPr wrap="square" rtlCol="0">
            <a:spAutoFit/>
          </a:bodyPr>
          <a:lstStyle/>
          <a:p>
            <a:pPr algn="r"/>
            <a:r>
              <a:rPr lang="en-US" dirty="0"/>
              <a:t>Moment Combined</a:t>
            </a:r>
          </a:p>
        </p:txBody>
      </p:sp>
      <p:sp>
        <p:nvSpPr>
          <p:cNvPr id="17" name="TextBox 16"/>
          <p:cNvSpPr txBox="1"/>
          <p:nvPr/>
        </p:nvSpPr>
        <p:spPr>
          <a:xfrm>
            <a:off x="253302" y="5170532"/>
            <a:ext cx="2731024" cy="369332"/>
          </a:xfrm>
          <a:prstGeom prst="rect">
            <a:avLst/>
          </a:prstGeom>
          <a:noFill/>
        </p:spPr>
        <p:txBody>
          <a:bodyPr wrap="square" rtlCol="0">
            <a:spAutoFit/>
          </a:bodyPr>
          <a:lstStyle/>
          <a:p>
            <a:pPr algn="r"/>
            <a:r>
              <a:rPr lang="en-US" dirty="0"/>
              <a:t>Moment Y</a:t>
            </a:r>
          </a:p>
        </p:txBody>
      </p:sp>
      <p:sp>
        <p:nvSpPr>
          <p:cNvPr id="18" name="TextBox 17"/>
          <p:cNvSpPr txBox="1"/>
          <p:nvPr/>
        </p:nvSpPr>
        <p:spPr>
          <a:xfrm>
            <a:off x="8561557" y="1937744"/>
            <a:ext cx="2731024" cy="369332"/>
          </a:xfrm>
          <a:prstGeom prst="rect">
            <a:avLst/>
          </a:prstGeom>
          <a:noFill/>
        </p:spPr>
        <p:txBody>
          <a:bodyPr wrap="square" rtlCol="0">
            <a:spAutoFit/>
          </a:bodyPr>
          <a:lstStyle/>
          <a:p>
            <a:r>
              <a:rPr lang="en-US" dirty="0"/>
              <a:t>Moment X</a:t>
            </a:r>
          </a:p>
        </p:txBody>
      </p:sp>
      <p:sp>
        <p:nvSpPr>
          <p:cNvPr id="19" name="TextBox 18"/>
          <p:cNvSpPr txBox="1"/>
          <p:nvPr/>
        </p:nvSpPr>
        <p:spPr>
          <a:xfrm>
            <a:off x="8561557" y="5170532"/>
            <a:ext cx="2731024" cy="369332"/>
          </a:xfrm>
          <a:prstGeom prst="rect">
            <a:avLst/>
          </a:prstGeom>
          <a:noFill/>
        </p:spPr>
        <p:txBody>
          <a:bodyPr wrap="square" rtlCol="0">
            <a:spAutoFit/>
          </a:bodyPr>
          <a:lstStyle/>
          <a:p>
            <a:r>
              <a:rPr lang="en-US" dirty="0"/>
              <a:t>Moment Z</a:t>
            </a:r>
          </a:p>
        </p:txBody>
      </p:sp>
    </p:spTree>
    <p:extLst>
      <p:ext uri="{BB962C8B-B14F-4D97-AF65-F5344CB8AC3E}">
        <p14:creationId xmlns:p14="http://schemas.microsoft.com/office/powerpoint/2010/main" val="3942325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smtClean="0">
                <a:solidFill>
                  <a:schemeClr val="accent2"/>
                </a:solidFill>
                <a:latin typeface="Calibri" charset="0"/>
                <a:ea typeface="Calibri" charset="0"/>
                <a:cs typeface="Calibri" charset="0"/>
              </a:rPr>
              <a:t>Date: 3/20/17                                                                                                                     </a:t>
            </a:r>
            <a:r>
              <a:rPr lang="it-IT" dirty="0" err="1" smtClean="0">
                <a:solidFill>
                  <a:schemeClr val="accent2"/>
                </a:solidFill>
                <a:latin typeface="Calibri" charset="0"/>
                <a:ea typeface="Calibri" charset="0"/>
                <a:cs typeface="Calibri" charset="0"/>
              </a:rPr>
              <a:t>Topic</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Final</a:t>
            </a:r>
            <a:r>
              <a:rPr lang="it-IT" dirty="0" smtClean="0">
                <a:solidFill>
                  <a:schemeClr val="accent2"/>
                </a:solidFill>
                <a:latin typeface="Calibri" charset="0"/>
                <a:ea typeface="Calibri" charset="0"/>
                <a:cs typeface="Calibri" charset="0"/>
              </a:rPr>
              <a:t> Project </a:t>
            </a:r>
          </a:p>
        </p:txBody>
      </p:sp>
      <p:sp>
        <p:nvSpPr>
          <p:cNvPr id="8" name="Text Placeholder 7"/>
          <p:cNvSpPr>
            <a:spLocks noGrp="1"/>
          </p:cNvSpPr>
          <p:nvPr>
            <p:ph type="body" sz="half" idx="2"/>
          </p:nvPr>
        </p:nvSpPr>
        <p:spPr>
          <a:xfrm>
            <a:off x="457200" y="2044933"/>
            <a:ext cx="3200400" cy="4381956"/>
          </a:xfrm>
        </p:spPr>
        <p:txBody>
          <a:bodyPr>
            <a:normAutofit/>
          </a:bodyPr>
          <a:lstStyle/>
          <a:p>
            <a:endParaRPr lang="en-US" dirty="0" smtClean="0"/>
          </a:p>
          <a:p>
            <a:r>
              <a:rPr lang="en-US" dirty="0" smtClean="0"/>
              <a:t>The Trondheim Gridshell utilizes cross bracing in order to keep the form in place as it does not have a rigid connection to the ground.  The 5-Point Canopy does not require bracing due to the fact that the form is firmly held in place by the concrete base.  Bracing is also not necessary due to the fact that lateral loads do not cause enough deflection on the structure to require extra bracing.</a:t>
            </a:r>
          </a:p>
          <a:p>
            <a:r>
              <a:rPr lang="en-US" dirty="0" smtClean="0"/>
              <a:t>&gt;&gt;Josh Rosenthal</a:t>
            </a:r>
            <a:endParaRPr lang="en-US" dirty="0"/>
          </a:p>
        </p:txBody>
      </p:sp>
      <p:sp>
        <p:nvSpPr>
          <p:cNvPr id="10" name="Title 8"/>
          <p:cNvSpPr>
            <a:spLocks noGrp="1"/>
          </p:cNvSpPr>
          <p:nvPr>
            <p:ph type="title"/>
          </p:nvPr>
        </p:nvSpPr>
        <p:spPr>
          <a:xfrm>
            <a:off x="457199" y="1519815"/>
            <a:ext cx="3517621" cy="592217"/>
          </a:xfrm>
        </p:spPr>
        <p:txBody>
          <a:bodyPr>
            <a:normAutofit/>
          </a:bodyPr>
          <a:lstStyle/>
          <a:p>
            <a:r>
              <a:rPr lang="en-US" dirty="0" smtClean="0"/>
              <a:t>Bracing</a:t>
            </a:r>
            <a:endParaRPr lang="en-US" dirty="0"/>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smtClean="0"/>
              <a:t>Timber Tectonics in the Digital Age - Winter 2017</a:t>
            </a:r>
            <a:endParaRPr lang="it-IT" dirty="0"/>
          </a:p>
        </p:txBody>
      </p:sp>
      <p:pic>
        <p:nvPicPr>
          <p:cNvPr id="2" name="Picture 1"/>
          <p:cNvPicPr>
            <a:picLocks noChangeAspect="1"/>
          </p:cNvPicPr>
          <p:nvPr/>
        </p:nvPicPr>
        <p:blipFill>
          <a:blip r:embed="rId2"/>
          <a:stretch>
            <a:fillRect/>
          </a:stretch>
        </p:blipFill>
        <p:spPr>
          <a:xfrm>
            <a:off x="5910897" y="3374613"/>
            <a:ext cx="4126778" cy="3001293"/>
          </a:xfrm>
          <a:prstGeom prst="rect">
            <a:avLst/>
          </a:prstGeom>
        </p:spPr>
      </p:pic>
      <p:pic>
        <p:nvPicPr>
          <p:cNvPr id="4" name="Picture 3"/>
          <p:cNvPicPr>
            <a:picLocks noChangeAspect="1"/>
          </p:cNvPicPr>
          <p:nvPr/>
        </p:nvPicPr>
        <p:blipFill>
          <a:blip r:embed="rId3"/>
          <a:stretch>
            <a:fillRect/>
          </a:stretch>
        </p:blipFill>
        <p:spPr>
          <a:xfrm>
            <a:off x="5910897" y="381516"/>
            <a:ext cx="4126778" cy="2748434"/>
          </a:xfrm>
          <a:prstGeom prst="rect">
            <a:avLst/>
          </a:prstGeom>
        </p:spPr>
      </p:pic>
    </p:spTree>
    <p:extLst>
      <p:ext uri="{BB962C8B-B14F-4D97-AF65-F5344CB8AC3E}">
        <p14:creationId xmlns:p14="http://schemas.microsoft.com/office/powerpoint/2010/main" val="319730634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smtClean="0">
                <a:solidFill>
                  <a:schemeClr val="accent2"/>
                </a:solidFill>
                <a:latin typeface="Calibri" charset="0"/>
                <a:ea typeface="Calibri" charset="0"/>
                <a:cs typeface="Calibri" charset="0"/>
              </a:rPr>
              <a:t>Date: March 20</a:t>
            </a:r>
            <a:endParaRPr lang="it-IT" dirty="0">
              <a:solidFill>
                <a:schemeClr val="accent2"/>
              </a:solidFill>
              <a:latin typeface="Calibri" charset="0"/>
              <a:ea typeface="Calibri" charset="0"/>
              <a:cs typeface="Calibri" charset="0"/>
            </a:endParaRPr>
          </a:p>
          <a:p>
            <a:r>
              <a:rPr lang="it-IT" dirty="0" err="1" smtClean="0">
                <a:solidFill>
                  <a:schemeClr val="accent2"/>
                </a:solidFill>
                <a:latin typeface="Calibri" charset="0"/>
                <a:ea typeface="Calibri" charset="0"/>
                <a:cs typeface="Calibri" charset="0"/>
              </a:rPr>
              <a:t>Topic</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Final</a:t>
            </a:r>
            <a:r>
              <a:rPr lang="it-IT" dirty="0" smtClean="0">
                <a:solidFill>
                  <a:schemeClr val="accent2"/>
                </a:solidFill>
                <a:latin typeface="Calibri" charset="0"/>
                <a:ea typeface="Calibri" charset="0"/>
                <a:cs typeface="Calibri" charset="0"/>
              </a:rPr>
              <a:t> Presentation </a:t>
            </a:r>
          </a:p>
        </p:txBody>
      </p:sp>
      <p:sp>
        <p:nvSpPr>
          <p:cNvPr id="10" name="Title 8"/>
          <p:cNvSpPr>
            <a:spLocks noGrp="1"/>
          </p:cNvSpPr>
          <p:nvPr>
            <p:ph type="title"/>
          </p:nvPr>
        </p:nvSpPr>
        <p:spPr>
          <a:xfrm>
            <a:off x="457199" y="1210429"/>
            <a:ext cx="3430871" cy="1164380"/>
          </a:xfrm>
        </p:spPr>
        <p:txBody>
          <a:bodyPr>
            <a:normAutofit/>
          </a:bodyPr>
          <a:lstStyle/>
          <a:p>
            <a:r>
              <a:rPr lang="en-US" dirty="0" smtClean="0"/>
              <a:t>Material:</a:t>
            </a:r>
            <a:br>
              <a:rPr lang="en-US" dirty="0" smtClean="0"/>
            </a:br>
            <a:r>
              <a:rPr lang="en-US" dirty="0" smtClean="0"/>
              <a:t>Western Hemlock</a:t>
            </a:r>
            <a:endParaRPr lang="en-US" dirty="0"/>
          </a:p>
        </p:txBody>
      </p:sp>
      <p:sp>
        <p:nvSpPr>
          <p:cNvPr id="6" name="Date Placeholder 3"/>
          <p:cNvSpPr>
            <a:spLocks noGrp="1"/>
          </p:cNvSpPr>
          <p:nvPr>
            <p:ph type="dt" sz="half" idx="10"/>
          </p:nvPr>
        </p:nvSpPr>
        <p:spPr>
          <a:xfrm>
            <a:off x="679861"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smtClean="0"/>
              <a:t>Valentina Leoni </a:t>
            </a:r>
            <a:endParaRPr lang="it-IT" dirty="0"/>
          </a:p>
        </p:txBody>
      </p:sp>
      <p:sp>
        <p:nvSpPr>
          <p:cNvPr id="9" name="Footer Placeholder 4"/>
          <p:cNvSpPr>
            <a:spLocks noGrp="1"/>
          </p:cNvSpPr>
          <p:nvPr>
            <p:ph type="ftr" sz="quarter" idx="4294967295"/>
          </p:nvPr>
        </p:nvSpPr>
        <p:spPr>
          <a:xfrm>
            <a:off x="3686185" y="6499718"/>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smtClean="0"/>
              <a:t>Timber Tectonics in the Digital Age - Winter 2017</a:t>
            </a:r>
            <a:endParaRPr lang="it-IT" dirty="0"/>
          </a:p>
        </p:txBody>
      </p:sp>
      <p:sp>
        <p:nvSpPr>
          <p:cNvPr id="13" name="Slide Number Placeholder 5"/>
          <p:cNvSpPr txBox="1">
            <a:spLocks/>
          </p:cNvSpPr>
          <p:nvPr/>
        </p:nvSpPr>
        <p:spPr>
          <a:xfrm>
            <a:off x="9688882" y="6499718"/>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solidFill>
                  <a:schemeClr val="accent2"/>
                </a:solidFill>
              </a:rPr>
              <a:t>WEEK # 6 </a:t>
            </a:r>
            <a:endParaRPr lang="it-IT" dirty="0">
              <a:solidFill>
                <a:schemeClr val="accent2"/>
              </a:solidFill>
            </a:endParaRPr>
          </a:p>
        </p:txBody>
      </p:sp>
      <p:sp>
        <p:nvSpPr>
          <p:cNvPr id="4" name="Text Placeholder 3"/>
          <p:cNvSpPr>
            <a:spLocks noGrp="1"/>
          </p:cNvSpPr>
          <p:nvPr>
            <p:ph type="body" sz="half" idx="2"/>
          </p:nvPr>
        </p:nvSpPr>
        <p:spPr>
          <a:xfrm>
            <a:off x="457199" y="2382235"/>
            <a:ext cx="3200400" cy="4043615"/>
          </a:xfrm>
        </p:spPr>
        <p:txBody>
          <a:bodyPr>
            <a:normAutofit fontScale="92500" lnSpcReduction="10000"/>
          </a:bodyPr>
          <a:lstStyle/>
          <a:p>
            <a:r>
              <a:rPr lang="en-US" dirty="0" smtClean="0"/>
              <a:t>1x2 Western Hemlock is the material we would choose from the list of available materials for this structure. The 1x2 section is the most appropriate material choice (in comparison to the the 4x4 or plywood panels) for a lattice shell. Western Hemlock usually has a straight grain, which will be helpful to transfer bending and lateral forces. It is not a very durable wood, and is vulnerable to insect attack, so it will need to be off the ground and covered. The species is grown in Oregon and Washington and commonly used in construction, so it hypothetically it could be sourced locally. </a:t>
            </a:r>
          </a:p>
          <a:p>
            <a:r>
              <a:rPr lang="en-US" dirty="0" smtClean="0"/>
              <a:t>Our canopy will be made from some water resistant fabric, ideally translucent. That exact type of fabric is currently being researched as water resistance and light transmission seem to be at odds. We may try shower curtain fabric. </a:t>
            </a:r>
          </a:p>
          <a:p>
            <a:endParaRPr lang="en-US" dirty="0"/>
          </a:p>
          <a:p>
            <a:endParaRPr lang="en-US" dirty="0"/>
          </a:p>
        </p:txBody>
      </p:sp>
      <p:pic>
        <p:nvPicPr>
          <p:cNvPr id="2" name="Picture 1"/>
          <p:cNvPicPr>
            <a:picLocks noChangeAspect="1"/>
          </p:cNvPicPr>
          <p:nvPr/>
        </p:nvPicPr>
        <p:blipFill>
          <a:blip r:embed="rId2"/>
          <a:stretch>
            <a:fillRect/>
          </a:stretch>
        </p:blipFill>
        <p:spPr>
          <a:xfrm>
            <a:off x="4257919" y="252400"/>
            <a:ext cx="3048000" cy="3048000"/>
          </a:xfrm>
          <a:prstGeom prst="rect">
            <a:avLst/>
          </a:prstGeom>
        </p:spPr>
      </p:pic>
      <p:sp>
        <p:nvSpPr>
          <p:cNvPr id="5" name="Rectangle 4"/>
          <p:cNvSpPr/>
          <p:nvPr/>
        </p:nvSpPr>
        <p:spPr>
          <a:xfrm>
            <a:off x="4195479" y="3487490"/>
            <a:ext cx="1342712" cy="707886"/>
          </a:xfrm>
          <a:prstGeom prst="rect">
            <a:avLst/>
          </a:prstGeom>
        </p:spPr>
        <p:txBody>
          <a:bodyPr wrap="square">
            <a:spAutoFit/>
          </a:bodyPr>
          <a:lstStyle/>
          <a:p>
            <a:r>
              <a:rPr lang="en-US" sz="800" dirty="0"/>
              <a:t>https://</a:t>
            </a:r>
            <a:r>
              <a:rPr lang="en-US" sz="800" dirty="0" err="1"/>
              <a:t>www.commerce.alaska.gov</a:t>
            </a:r>
            <a:r>
              <a:rPr lang="en-US" sz="800" dirty="0"/>
              <a:t>/web/portals/6/Images/commercial_forest_species_04.jpg</a:t>
            </a:r>
          </a:p>
        </p:txBody>
      </p:sp>
      <p:pic>
        <p:nvPicPr>
          <p:cNvPr id="7" name="Picture 6"/>
          <p:cNvPicPr>
            <a:picLocks noChangeAspect="1"/>
          </p:cNvPicPr>
          <p:nvPr/>
        </p:nvPicPr>
        <p:blipFill>
          <a:blip r:embed="rId3"/>
          <a:stretch>
            <a:fillRect/>
          </a:stretch>
        </p:blipFill>
        <p:spPr>
          <a:xfrm>
            <a:off x="9324687" y="3565975"/>
            <a:ext cx="1911543" cy="2879914"/>
          </a:xfrm>
          <a:prstGeom prst="rect">
            <a:avLst/>
          </a:prstGeom>
        </p:spPr>
      </p:pic>
      <p:sp>
        <p:nvSpPr>
          <p:cNvPr id="8" name="Rectangle 7"/>
          <p:cNvSpPr/>
          <p:nvPr/>
        </p:nvSpPr>
        <p:spPr>
          <a:xfrm>
            <a:off x="4202214" y="5662265"/>
            <a:ext cx="1335977" cy="707886"/>
          </a:xfrm>
          <a:prstGeom prst="rect">
            <a:avLst/>
          </a:prstGeom>
        </p:spPr>
        <p:txBody>
          <a:bodyPr wrap="square">
            <a:spAutoFit/>
          </a:bodyPr>
          <a:lstStyle/>
          <a:p>
            <a:r>
              <a:rPr lang="en-US" sz="800" dirty="0"/>
              <a:t>http://</a:t>
            </a:r>
            <a:r>
              <a:rPr lang="en-US" sz="800" dirty="0" err="1"/>
              <a:t>www.coniferousforest.com</a:t>
            </a:r>
            <a:r>
              <a:rPr lang="en-US" sz="800" dirty="0"/>
              <a:t>/</a:t>
            </a:r>
            <a:r>
              <a:rPr lang="en-US" sz="800" dirty="0" err="1"/>
              <a:t>wp</a:t>
            </a:r>
            <a:r>
              <a:rPr lang="en-US" sz="800" dirty="0"/>
              <a:t>-content/uploads/2017/01/Western-Hemlock-</a:t>
            </a:r>
            <a:r>
              <a:rPr lang="en-US" sz="800" dirty="0" err="1"/>
              <a:t>Tree.jpg</a:t>
            </a:r>
            <a:endParaRPr lang="en-US" sz="800" dirty="0"/>
          </a:p>
        </p:txBody>
      </p:sp>
      <p:pic>
        <p:nvPicPr>
          <p:cNvPr id="14" name="Picture 13"/>
          <p:cNvPicPr>
            <a:picLocks noChangeAspect="1"/>
          </p:cNvPicPr>
          <p:nvPr/>
        </p:nvPicPr>
        <p:blipFill>
          <a:blip r:embed="rId4"/>
          <a:stretch>
            <a:fillRect/>
          </a:stretch>
        </p:blipFill>
        <p:spPr>
          <a:xfrm>
            <a:off x="7305919" y="252400"/>
            <a:ext cx="4064000" cy="3048000"/>
          </a:xfrm>
          <a:prstGeom prst="rect">
            <a:avLst/>
          </a:prstGeom>
        </p:spPr>
      </p:pic>
      <p:sp>
        <p:nvSpPr>
          <p:cNvPr id="16" name="Rectangle 15"/>
          <p:cNvSpPr/>
          <p:nvPr/>
        </p:nvSpPr>
        <p:spPr>
          <a:xfrm>
            <a:off x="4195479" y="5077489"/>
            <a:ext cx="1342712" cy="584776"/>
          </a:xfrm>
          <a:prstGeom prst="rect">
            <a:avLst/>
          </a:prstGeom>
        </p:spPr>
        <p:txBody>
          <a:bodyPr wrap="square">
            <a:spAutoFit/>
          </a:bodyPr>
          <a:lstStyle/>
          <a:p>
            <a:r>
              <a:rPr lang="en-US" sz="800" dirty="0"/>
              <a:t>http://</a:t>
            </a:r>
            <a:r>
              <a:rPr lang="en-US" sz="800" dirty="0" err="1"/>
              <a:t>www.greatnorthernlumber.com</a:t>
            </a:r>
            <a:r>
              <a:rPr lang="en-US" sz="800" dirty="0"/>
              <a:t>/</a:t>
            </a:r>
            <a:r>
              <a:rPr lang="en-US" sz="800" dirty="0" err="1"/>
              <a:t>gnl</a:t>
            </a:r>
            <a:r>
              <a:rPr lang="en-US" sz="800" dirty="0"/>
              <a:t>/</a:t>
            </a:r>
            <a:r>
              <a:rPr lang="en-US" sz="800" dirty="0" err="1"/>
              <a:t>wp</a:t>
            </a:r>
            <a:r>
              <a:rPr lang="en-US" sz="800" dirty="0"/>
              <a:t>-content/uploads/westhemlock2.jpg</a:t>
            </a:r>
          </a:p>
        </p:txBody>
      </p:sp>
      <p:pic>
        <p:nvPicPr>
          <p:cNvPr id="17" name="Picture 16"/>
          <p:cNvPicPr>
            <a:picLocks noChangeAspect="1"/>
          </p:cNvPicPr>
          <p:nvPr/>
        </p:nvPicPr>
        <p:blipFill>
          <a:blip r:embed="rId5"/>
          <a:stretch>
            <a:fillRect/>
          </a:stretch>
        </p:blipFill>
        <p:spPr>
          <a:xfrm>
            <a:off x="5538191" y="3535760"/>
            <a:ext cx="3786496" cy="2910129"/>
          </a:xfrm>
          <a:prstGeom prst="rect">
            <a:avLst/>
          </a:prstGeom>
        </p:spPr>
      </p:pic>
      <p:sp>
        <p:nvSpPr>
          <p:cNvPr id="18" name="Rectangle 17"/>
          <p:cNvSpPr/>
          <p:nvPr/>
        </p:nvSpPr>
        <p:spPr>
          <a:xfrm>
            <a:off x="4203524" y="4286663"/>
            <a:ext cx="1334667" cy="707886"/>
          </a:xfrm>
          <a:prstGeom prst="rect">
            <a:avLst/>
          </a:prstGeom>
        </p:spPr>
        <p:txBody>
          <a:bodyPr wrap="square">
            <a:spAutoFit/>
          </a:bodyPr>
          <a:lstStyle/>
          <a:p>
            <a:r>
              <a:rPr lang="en-US" sz="800" dirty="0"/>
              <a:t>http://</a:t>
            </a:r>
            <a:r>
              <a:rPr lang="en-US" sz="800" dirty="0" err="1"/>
              <a:t>www.kalesnikoff.com</a:t>
            </a:r>
            <a:r>
              <a:rPr lang="en-US" sz="800" dirty="0"/>
              <a:t>/</a:t>
            </a:r>
            <a:r>
              <a:rPr lang="en-US" sz="800" dirty="0" err="1"/>
              <a:t>wp</a:t>
            </a:r>
            <a:r>
              <a:rPr lang="en-US" sz="800" dirty="0"/>
              <a:t>-content/uploads/2013/12/album-hemlock-2-1024x787.png</a:t>
            </a:r>
          </a:p>
        </p:txBody>
      </p:sp>
    </p:spTree>
    <p:extLst>
      <p:ext uri="{BB962C8B-B14F-4D97-AF65-F5344CB8AC3E}">
        <p14:creationId xmlns:p14="http://schemas.microsoft.com/office/powerpoint/2010/main" val="459100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27" y="286603"/>
            <a:ext cx="10970953" cy="923544"/>
          </a:xfrm>
        </p:spPr>
        <p:txBody>
          <a:bodyPr>
            <a:normAutofit/>
          </a:bodyPr>
          <a:lstStyle/>
          <a:p>
            <a:r>
              <a:rPr lang="en-US" sz="3600" dirty="0"/>
              <a:t>Properties of Western Hemlock</a:t>
            </a:r>
          </a:p>
        </p:txBody>
      </p:sp>
      <p:sp>
        <p:nvSpPr>
          <p:cNvPr id="5" name="Content Placeholder 4"/>
          <p:cNvSpPr>
            <a:spLocks noGrp="1"/>
          </p:cNvSpPr>
          <p:nvPr>
            <p:ph idx="1"/>
          </p:nvPr>
        </p:nvSpPr>
        <p:spPr>
          <a:xfrm>
            <a:off x="4589252" y="655935"/>
            <a:ext cx="6978771" cy="5675854"/>
          </a:xfrm>
        </p:spPr>
        <p:txBody>
          <a:bodyPr/>
          <a:lstStyle/>
          <a:p>
            <a:endParaRPr lang="en-US" dirty="0"/>
          </a:p>
          <a:p>
            <a:pPr marL="0" indent="0">
              <a:buNone/>
            </a:pPr>
            <a:endParaRPr lang="en-US" dirty="0"/>
          </a:p>
          <a:p>
            <a:endParaRPr lang="en-US" dirty="0"/>
          </a:p>
        </p:txBody>
      </p:sp>
      <p:sp>
        <p:nvSpPr>
          <p:cNvPr id="4" name="Date Placeholder 3"/>
          <p:cNvSpPr>
            <a:spLocks noGrp="1"/>
          </p:cNvSpPr>
          <p:nvPr>
            <p:ph type="dt" sz="half" idx="4294967295"/>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err="1"/>
              <a:t>Parr</a:t>
            </a:r>
            <a:endParaRPr lang="it-IT" dirty="0"/>
          </a:p>
        </p:txBody>
      </p:sp>
      <p:sp>
        <p:nvSpPr>
          <p:cNvPr id="6"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7" name="Slide Number Placeholder 5"/>
          <p:cNvSpPr>
            <a:spLocks noGrp="1"/>
          </p:cNvSpPr>
          <p:nvPr>
            <p:ph type="sldNum" sz="quarter" idx="4"/>
          </p:nvPr>
        </p:nvSpPr>
        <p:spPr>
          <a:xfrm>
            <a:off x="10834653" y="6438353"/>
            <a:ext cx="377830" cy="365125"/>
          </a:xfrm>
          <a:prstGeom prst="rect">
            <a:avLst/>
          </a:prstGeom>
        </p:spPr>
        <p:txBody>
          <a:bodyPr vert="horz" lIns="91440" tIns="45720" rIns="91440" bIns="45720" rtlCol="0" anchor="ctr"/>
          <a:lstStyle>
            <a:lvl1pPr algn="r">
              <a:defRPr sz="1200">
                <a:solidFill>
                  <a:schemeClr val="accent2"/>
                </a:solidFill>
              </a:defRPr>
            </a:lvl1pPr>
          </a:lstStyle>
          <a:p>
            <a:r>
              <a:rPr lang="it-IT" dirty="0"/>
              <a:t>9</a:t>
            </a:r>
          </a:p>
        </p:txBody>
      </p:sp>
      <p:sp>
        <p:nvSpPr>
          <p:cNvPr id="8" name="Rettangolo 2"/>
          <p:cNvSpPr/>
          <p:nvPr/>
        </p:nvSpPr>
        <p:spPr>
          <a:xfrm>
            <a:off x="184728" y="205256"/>
            <a:ext cx="12007272"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3</a:t>
            </a:r>
            <a:r>
              <a:rPr lang="it-IT" dirty="0" smtClean="0">
                <a:solidFill>
                  <a:schemeClr val="accent2"/>
                </a:solidFill>
                <a:latin typeface="Calibri" charset="0"/>
                <a:ea typeface="Calibri" charset="0"/>
                <a:cs typeface="Calibri" charset="0"/>
              </a:rPr>
              <a:t>/20/</a:t>
            </a:r>
            <a:r>
              <a:rPr lang="it-IT" dirty="0">
                <a:solidFill>
                  <a:schemeClr val="accent2"/>
                </a:solidFill>
                <a:latin typeface="Calibri" charset="0"/>
                <a:ea typeface="Calibri" charset="0"/>
                <a:cs typeface="Calibri" charset="0"/>
              </a:rPr>
              <a:t>17                                                                         </a:t>
            </a:r>
            <a:r>
              <a:rPr lang="it-IT" dirty="0" smtClean="0">
                <a:solidFill>
                  <a:schemeClr val="accent2"/>
                </a:solidFill>
                <a:latin typeface="Calibri" charset="0"/>
                <a:ea typeface="Calibri" charset="0"/>
                <a:cs typeface="Calibri" charset="0"/>
              </a:rPr>
              <a:t>					      </a:t>
            </a:r>
            <a:r>
              <a:rPr lang="it-IT" dirty="0" err="1">
                <a:solidFill>
                  <a:schemeClr val="accent2"/>
                </a:solidFill>
                <a:latin typeface="Calibri" charset="0"/>
                <a:ea typeface="Calibri" charset="0"/>
                <a:cs typeface="Calibri" charset="0"/>
              </a:rPr>
              <a:t>Topic</a:t>
            </a:r>
            <a:r>
              <a:rPr lang="it-IT" dirty="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Final</a:t>
            </a:r>
            <a:r>
              <a:rPr lang="it-IT" dirty="0" smtClean="0">
                <a:solidFill>
                  <a:schemeClr val="accent2"/>
                </a:solidFill>
                <a:latin typeface="Calibri" charset="0"/>
                <a:ea typeface="Calibri" charset="0"/>
                <a:cs typeface="Calibri" charset="0"/>
              </a:rPr>
              <a:t> Presentation</a:t>
            </a:r>
            <a:endParaRPr lang="it-IT" dirty="0">
              <a:solidFill>
                <a:schemeClr val="accent2"/>
              </a:solidFill>
              <a:latin typeface="Calibri" charset="0"/>
              <a:ea typeface="Calibri" charset="0"/>
              <a:cs typeface="Calibri" charset="0"/>
            </a:endParaRPr>
          </a:p>
        </p:txBody>
      </p:sp>
      <p:sp>
        <p:nvSpPr>
          <p:cNvPr id="11" name="Text Placeholder 7"/>
          <p:cNvSpPr txBox="1">
            <a:spLocks/>
          </p:cNvSpPr>
          <p:nvPr/>
        </p:nvSpPr>
        <p:spPr>
          <a:xfrm>
            <a:off x="1097279" y="1484986"/>
            <a:ext cx="3155543" cy="4553506"/>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pic>
        <p:nvPicPr>
          <p:cNvPr id="3" name="Picture 2" descr="western hemlock material properti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10147"/>
            <a:ext cx="12192000" cy="4644142"/>
          </a:xfrm>
          <a:prstGeom prst="rect">
            <a:avLst/>
          </a:prstGeom>
        </p:spPr>
      </p:pic>
    </p:spTree>
    <p:extLst>
      <p:ext uri="{BB962C8B-B14F-4D97-AF65-F5344CB8AC3E}">
        <p14:creationId xmlns:p14="http://schemas.microsoft.com/office/powerpoint/2010/main" val="522136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a:t>
            </a:r>
            <a:r>
              <a:rPr lang="it-IT" dirty="0" smtClean="0">
                <a:solidFill>
                  <a:schemeClr val="accent2"/>
                </a:solidFill>
                <a:latin typeface="Calibri" charset="0"/>
                <a:ea typeface="Calibri" charset="0"/>
                <a:cs typeface="Calibri" charset="0"/>
              </a:rPr>
              <a:t>20 March </a:t>
            </a:r>
          </a:p>
          <a:p>
            <a:r>
              <a:rPr lang="it-IT" dirty="0" err="1" smtClean="0">
                <a:solidFill>
                  <a:schemeClr val="accent2"/>
                </a:solidFill>
                <a:latin typeface="Calibri" charset="0"/>
                <a:ea typeface="Calibri" charset="0"/>
                <a:cs typeface="Calibri" charset="0"/>
              </a:rPr>
              <a:t>Topic</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Final</a:t>
            </a:r>
            <a:r>
              <a:rPr lang="it-IT" dirty="0" smtClean="0">
                <a:solidFill>
                  <a:schemeClr val="accent2"/>
                </a:solidFill>
                <a:latin typeface="Calibri" charset="0"/>
                <a:ea typeface="Calibri" charset="0"/>
                <a:cs typeface="Calibri" charset="0"/>
              </a:rPr>
              <a:t> Presentation </a:t>
            </a:r>
            <a:endParaRPr lang="it-IT" dirty="0">
              <a:solidFill>
                <a:schemeClr val="accent2"/>
              </a:solidFill>
              <a:latin typeface="Calibri" charset="0"/>
              <a:ea typeface="Calibri" charset="0"/>
              <a:cs typeface="Calibri" charset="0"/>
            </a:endParaRPr>
          </a:p>
        </p:txBody>
      </p:sp>
      <p:sp>
        <p:nvSpPr>
          <p:cNvPr id="8" name="Text Placeholder 7"/>
          <p:cNvSpPr>
            <a:spLocks noGrp="1"/>
          </p:cNvSpPr>
          <p:nvPr>
            <p:ph type="body" sz="half" idx="2"/>
          </p:nvPr>
        </p:nvSpPr>
        <p:spPr>
          <a:xfrm>
            <a:off x="457200" y="2307709"/>
            <a:ext cx="3200400" cy="2356656"/>
          </a:xfrm>
        </p:spPr>
        <p:txBody>
          <a:bodyPr/>
          <a:lstStyle/>
          <a:p>
            <a:r>
              <a:rPr lang="en-US" dirty="0" smtClean="0"/>
              <a:t>Since </a:t>
            </a:r>
            <a:r>
              <a:rPr lang="en-US" dirty="0"/>
              <a:t>the second iteration, we decided to focus on grid shell system. We switched from </a:t>
            </a:r>
            <a:r>
              <a:rPr lang="en-US" dirty="0" err="1"/>
              <a:t>karamba</a:t>
            </a:r>
            <a:r>
              <a:rPr lang="en-US" dirty="0"/>
              <a:t> form finding to kangaroo form finding, and developed construction sequence based on Trondheim </a:t>
            </a:r>
            <a:r>
              <a:rPr lang="en-US" dirty="0" err="1"/>
              <a:t>gridshell</a:t>
            </a:r>
            <a:r>
              <a:rPr lang="en-US" dirty="0"/>
              <a:t> research.</a:t>
            </a:r>
          </a:p>
          <a:p>
            <a:endParaRPr lang="en-US" dirty="0"/>
          </a:p>
        </p:txBody>
      </p:sp>
      <p:sp>
        <p:nvSpPr>
          <p:cNvPr id="10" name="Title 8"/>
          <p:cNvSpPr>
            <a:spLocks noGrp="1"/>
          </p:cNvSpPr>
          <p:nvPr>
            <p:ph type="title"/>
          </p:nvPr>
        </p:nvSpPr>
        <p:spPr>
          <a:xfrm>
            <a:off x="457200" y="1210429"/>
            <a:ext cx="3200400" cy="798480"/>
          </a:xfrm>
        </p:spPr>
        <p:txBody>
          <a:bodyPr/>
          <a:lstStyle/>
          <a:p>
            <a:r>
              <a:rPr lang="en-US" dirty="0" smtClean="0"/>
              <a:t>Process Work</a:t>
            </a:r>
            <a:endParaRPr lang="en-US" dirty="0"/>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pic>
        <p:nvPicPr>
          <p:cNvPr id="4" name="Picture 3"/>
          <p:cNvPicPr>
            <a:picLocks noChangeAspect="1"/>
          </p:cNvPicPr>
          <p:nvPr/>
        </p:nvPicPr>
        <p:blipFill>
          <a:blip r:embed="rId2"/>
          <a:stretch>
            <a:fillRect/>
          </a:stretch>
        </p:blipFill>
        <p:spPr>
          <a:xfrm>
            <a:off x="4404251" y="3389513"/>
            <a:ext cx="3935595" cy="2951696"/>
          </a:xfrm>
          <a:prstGeom prst="rect">
            <a:avLst/>
          </a:prstGeom>
        </p:spPr>
      </p:pic>
      <p:pic>
        <p:nvPicPr>
          <p:cNvPr id="5" name="Picture 4"/>
          <p:cNvPicPr>
            <a:picLocks noChangeAspect="1"/>
          </p:cNvPicPr>
          <p:nvPr/>
        </p:nvPicPr>
        <p:blipFill rotWithShape="1">
          <a:blip r:embed="rId3"/>
          <a:srcRect l="17147" r="9845"/>
          <a:stretch/>
        </p:blipFill>
        <p:spPr>
          <a:xfrm rot="5400000">
            <a:off x="8605766" y="3349245"/>
            <a:ext cx="2951696" cy="3032232"/>
          </a:xfrm>
          <a:prstGeom prst="rect">
            <a:avLst/>
          </a:prstGeom>
        </p:spPr>
      </p:pic>
      <p:pic>
        <p:nvPicPr>
          <p:cNvPr id="14" name="Picture 13"/>
          <p:cNvPicPr>
            <a:picLocks noChangeAspect="1"/>
          </p:cNvPicPr>
          <p:nvPr/>
        </p:nvPicPr>
        <p:blipFill rotWithShape="1">
          <a:blip r:embed="rId4"/>
          <a:srcRect b="32856"/>
          <a:stretch/>
        </p:blipFill>
        <p:spPr>
          <a:xfrm>
            <a:off x="7226057" y="1084148"/>
            <a:ext cx="4371673" cy="2200811"/>
          </a:xfrm>
          <a:prstGeom prst="rect">
            <a:avLst/>
          </a:prstGeom>
        </p:spPr>
      </p:pic>
    </p:spTree>
    <p:extLst>
      <p:ext uri="{BB962C8B-B14F-4D97-AF65-F5344CB8AC3E}">
        <p14:creationId xmlns:p14="http://schemas.microsoft.com/office/powerpoint/2010/main" val="822302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a:t>
            </a:r>
            <a:r>
              <a:rPr lang="it-IT" dirty="0" smtClean="0">
                <a:solidFill>
                  <a:schemeClr val="accent2"/>
                </a:solidFill>
                <a:latin typeface="Calibri" charset="0"/>
                <a:ea typeface="Calibri" charset="0"/>
                <a:cs typeface="Calibri" charset="0"/>
              </a:rPr>
              <a:t>20 </a:t>
            </a:r>
            <a:r>
              <a:rPr lang="it-IT" dirty="0">
                <a:solidFill>
                  <a:schemeClr val="accent2"/>
                </a:solidFill>
                <a:latin typeface="Calibri" charset="0"/>
                <a:ea typeface="Calibri" charset="0"/>
                <a:cs typeface="Calibri" charset="0"/>
              </a:rPr>
              <a:t>Mar 2017                                                                                                                    Topic: </a:t>
            </a:r>
            <a:r>
              <a:rPr lang="it-IT" dirty="0" err="1" smtClean="0">
                <a:solidFill>
                  <a:schemeClr val="accent2"/>
                </a:solidFill>
                <a:latin typeface="Calibri" charset="0"/>
                <a:ea typeface="Calibri" charset="0"/>
                <a:cs typeface="Calibri" charset="0"/>
              </a:rPr>
              <a:t>Final</a:t>
            </a:r>
            <a:r>
              <a:rPr lang="it-IT" dirty="0" smtClean="0">
                <a:solidFill>
                  <a:schemeClr val="accent2"/>
                </a:solidFill>
                <a:latin typeface="Calibri" charset="0"/>
                <a:ea typeface="Calibri" charset="0"/>
                <a:cs typeface="Calibri" charset="0"/>
              </a:rPr>
              <a:t> Presentation </a:t>
            </a:r>
            <a:endParaRPr lang="it-IT" dirty="0">
              <a:solidFill>
                <a:schemeClr val="accent2"/>
              </a:solidFill>
              <a:latin typeface="Calibri" charset="0"/>
              <a:ea typeface="Calibri" charset="0"/>
              <a:cs typeface="Calibri" charset="0"/>
            </a:endParaRPr>
          </a:p>
        </p:txBody>
      </p:sp>
      <p:sp>
        <p:nvSpPr>
          <p:cNvPr id="8" name="Text Placeholder 7"/>
          <p:cNvSpPr>
            <a:spLocks noGrp="1"/>
          </p:cNvSpPr>
          <p:nvPr>
            <p:ph type="body" sz="half" idx="2"/>
          </p:nvPr>
        </p:nvSpPr>
        <p:spPr>
          <a:xfrm>
            <a:off x="457200" y="2307708"/>
            <a:ext cx="3200400" cy="5326029"/>
          </a:xfrm>
        </p:spPr>
        <p:txBody>
          <a:bodyPr/>
          <a:lstStyle/>
          <a:p>
            <a:r>
              <a:rPr lang="en-US" dirty="0"/>
              <a:t>LEARNING OBJECTIVE  </a:t>
            </a:r>
            <a:r>
              <a:rPr lang="en-US" b="1" dirty="0"/>
              <a:t>Canopy Project</a:t>
            </a:r>
          </a:p>
          <a:p>
            <a:r>
              <a:rPr lang="en-US" dirty="0"/>
              <a:t>The Trondheim </a:t>
            </a:r>
            <a:r>
              <a:rPr lang="en-US" dirty="0" err="1"/>
              <a:t>gridshell</a:t>
            </a:r>
            <a:r>
              <a:rPr lang="en-US" dirty="0"/>
              <a:t> research paper is our main reference for construction sequence and connection detail. </a:t>
            </a:r>
          </a:p>
          <a:p>
            <a:r>
              <a:rPr lang="en-US" dirty="0"/>
              <a:t>The basic module is four laths intercrossed in the center of the wide surface. Combination of these basic modules is creating continuous grid system.</a:t>
            </a:r>
          </a:p>
          <a:p>
            <a:r>
              <a:rPr lang="en-US" dirty="0"/>
              <a:t>&lt;&lt; Screenshot from </a:t>
            </a:r>
            <a:r>
              <a:rPr lang="en-US" b="1" dirty="0"/>
              <a:t>Trondheim </a:t>
            </a:r>
            <a:r>
              <a:rPr lang="en-US" b="1" dirty="0" err="1"/>
              <a:t>Gridshell</a:t>
            </a:r>
            <a:r>
              <a:rPr lang="en-US" b="1" dirty="0"/>
              <a:t> Research Paper</a:t>
            </a:r>
          </a:p>
          <a:p>
            <a:endParaRPr lang="en-US" dirty="0"/>
          </a:p>
        </p:txBody>
      </p:sp>
      <p:sp>
        <p:nvSpPr>
          <p:cNvPr id="10" name="Title 8"/>
          <p:cNvSpPr>
            <a:spLocks noGrp="1"/>
          </p:cNvSpPr>
          <p:nvPr>
            <p:ph type="title"/>
          </p:nvPr>
        </p:nvSpPr>
        <p:spPr>
          <a:xfrm>
            <a:off x="457200" y="1210429"/>
            <a:ext cx="3200400" cy="1164380"/>
          </a:xfrm>
        </p:spPr>
        <p:txBody>
          <a:bodyPr/>
          <a:lstStyle/>
          <a:p>
            <a:r>
              <a:rPr lang="en-US" dirty="0"/>
              <a:t>Research</a:t>
            </a:r>
          </a:p>
        </p:txBody>
      </p:sp>
      <p:sp>
        <p:nvSpPr>
          <p:cNvPr id="6" name="Date Placeholder 3"/>
          <p:cNvSpPr>
            <a:spLocks noGrp="1"/>
          </p:cNvSpPr>
          <p:nvPr>
            <p:ph type="dt" sz="half" idx="10"/>
          </p:nvPr>
        </p:nvSpPr>
        <p:spPr>
          <a:xfrm>
            <a:off x="679861"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ZHENGXIAN JIN</a:t>
            </a:r>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11" name="Slide Number Placeholder 5"/>
          <p:cNvSpPr>
            <a:spLocks noGrp="1"/>
          </p:cNvSpPr>
          <p:nvPr>
            <p:ph type="sldNum" sz="quarter" idx="4294967295"/>
          </p:nvPr>
        </p:nvSpPr>
        <p:spPr>
          <a:xfrm>
            <a:off x="10834653" y="6438353"/>
            <a:ext cx="377830"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18</a:t>
            </a:fld>
            <a:endParaRPr lang="it-IT" dirty="0"/>
          </a:p>
        </p:txBody>
      </p:sp>
      <p:sp>
        <p:nvSpPr>
          <p:cNvPr id="13"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9</a:t>
            </a:r>
          </a:p>
        </p:txBody>
      </p:sp>
      <p:pic>
        <p:nvPicPr>
          <p:cNvPr id="12" name="Content Placeholder 14"/>
          <p:cNvPicPr>
            <a:picLocks noChangeAspect="1"/>
          </p:cNvPicPr>
          <p:nvPr/>
        </p:nvPicPr>
        <p:blipFill rotWithShape="1">
          <a:blip r:embed="rId2"/>
          <a:srcRect l="49244" t="41839" b="15231"/>
          <a:stretch/>
        </p:blipFill>
        <p:spPr>
          <a:xfrm>
            <a:off x="4298423" y="977699"/>
            <a:ext cx="4476371" cy="5354205"/>
          </a:xfrm>
          <a:prstGeom prst="rect">
            <a:avLst/>
          </a:prstGeom>
        </p:spPr>
      </p:pic>
      <p:pic>
        <p:nvPicPr>
          <p:cNvPr id="14" name="Content Placeholder 14"/>
          <p:cNvPicPr>
            <a:picLocks noChangeAspect="1"/>
          </p:cNvPicPr>
          <p:nvPr/>
        </p:nvPicPr>
        <p:blipFill rotWithShape="1">
          <a:blip r:embed="rId3"/>
          <a:srcRect l="7607" t="56850" r="49772" b="26231"/>
          <a:stretch/>
        </p:blipFill>
        <p:spPr>
          <a:xfrm>
            <a:off x="8230922" y="977699"/>
            <a:ext cx="3689236" cy="2071031"/>
          </a:xfrm>
          <a:prstGeom prst="rect">
            <a:avLst/>
          </a:prstGeom>
        </p:spPr>
      </p:pic>
      <p:pic>
        <p:nvPicPr>
          <p:cNvPr id="15" name="Content Placeholder 14"/>
          <p:cNvPicPr>
            <a:picLocks noChangeAspect="1"/>
          </p:cNvPicPr>
          <p:nvPr/>
        </p:nvPicPr>
        <p:blipFill rotWithShape="1">
          <a:blip r:embed="rId3"/>
          <a:srcRect l="50316" t="24648" r="8719" b="62051"/>
          <a:stretch/>
        </p:blipFill>
        <p:spPr>
          <a:xfrm>
            <a:off x="8302620" y="3876276"/>
            <a:ext cx="3545841" cy="1628082"/>
          </a:xfrm>
          <a:prstGeom prst="rect">
            <a:avLst/>
          </a:prstGeom>
        </p:spPr>
      </p:pic>
    </p:spTree>
    <p:extLst>
      <p:ext uri="{BB962C8B-B14F-4D97-AF65-F5344CB8AC3E}">
        <p14:creationId xmlns:p14="http://schemas.microsoft.com/office/powerpoint/2010/main" val="802392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6 Mar 2017                                                                                                                    Topic: Canopy Second Interation</a:t>
            </a:r>
          </a:p>
        </p:txBody>
      </p:sp>
      <p:sp>
        <p:nvSpPr>
          <p:cNvPr id="8" name="Text Placeholder 7"/>
          <p:cNvSpPr>
            <a:spLocks noGrp="1"/>
          </p:cNvSpPr>
          <p:nvPr>
            <p:ph type="body" sz="half" idx="2"/>
          </p:nvPr>
        </p:nvSpPr>
        <p:spPr>
          <a:xfrm>
            <a:off x="457200" y="2307708"/>
            <a:ext cx="3200400" cy="5326029"/>
          </a:xfrm>
        </p:spPr>
        <p:txBody>
          <a:bodyPr/>
          <a:lstStyle/>
          <a:p>
            <a:r>
              <a:rPr lang="en-US" dirty="0"/>
              <a:t>LEARNING OBJECTIVE  </a:t>
            </a:r>
            <a:r>
              <a:rPr lang="en-US" b="1" dirty="0"/>
              <a:t>Canopy Project</a:t>
            </a:r>
          </a:p>
          <a:p>
            <a:r>
              <a:rPr lang="en-US" dirty="0"/>
              <a:t>Each module is made with four ¼ inch thick 4 </a:t>
            </a:r>
            <a:r>
              <a:rPr lang="en-US" dirty="0" err="1"/>
              <a:t>ft</a:t>
            </a:r>
            <a:r>
              <a:rPr lang="en-US" dirty="0"/>
              <a:t> 1*3 wood interconnect in the center of wide </a:t>
            </a:r>
            <a:r>
              <a:rPr lang="en-US" dirty="0" err="1"/>
              <a:t>surface.Each</a:t>
            </a:r>
            <a:r>
              <a:rPr lang="en-US" dirty="0"/>
              <a:t> lath have five wholes for connection, and spaced in certain distances as hand sketch on the upper right.</a:t>
            </a:r>
          </a:p>
          <a:p>
            <a:r>
              <a:rPr lang="en-US" dirty="0"/>
              <a:t>Two out of four lathes with five wholes are having same diameter for each whole, and the other two out of four lathes have four 1 inch wide slots and a center whole for interconnect. These slots allow the module have better bending.</a:t>
            </a:r>
          </a:p>
          <a:p>
            <a:r>
              <a:rPr lang="en-US" dirty="0"/>
              <a:t>&lt;&lt; Screenshot from </a:t>
            </a:r>
            <a:r>
              <a:rPr lang="en-US" b="1" dirty="0"/>
              <a:t>Trondheim </a:t>
            </a:r>
            <a:r>
              <a:rPr lang="en-US" b="1" dirty="0" err="1"/>
              <a:t>Gridshell</a:t>
            </a:r>
            <a:r>
              <a:rPr lang="en-US" b="1" dirty="0"/>
              <a:t> Research Paper</a:t>
            </a:r>
          </a:p>
          <a:p>
            <a:endParaRPr lang="en-US" dirty="0"/>
          </a:p>
        </p:txBody>
      </p:sp>
      <p:sp>
        <p:nvSpPr>
          <p:cNvPr id="10" name="Title 8"/>
          <p:cNvSpPr>
            <a:spLocks noGrp="1"/>
          </p:cNvSpPr>
          <p:nvPr>
            <p:ph type="title"/>
          </p:nvPr>
        </p:nvSpPr>
        <p:spPr>
          <a:xfrm>
            <a:off x="457200" y="1210429"/>
            <a:ext cx="3200400" cy="1164380"/>
          </a:xfrm>
        </p:spPr>
        <p:txBody>
          <a:bodyPr/>
          <a:lstStyle/>
          <a:p>
            <a:r>
              <a:rPr lang="en-US" dirty="0"/>
              <a:t>Research</a:t>
            </a:r>
          </a:p>
        </p:txBody>
      </p:sp>
      <p:sp>
        <p:nvSpPr>
          <p:cNvPr id="6" name="Date Placeholder 3"/>
          <p:cNvSpPr>
            <a:spLocks noGrp="1"/>
          </p:cNvSpPr>
          <p:nvPr>
            <p:ph type="dt" sz="half" idx="10"/>
          </p:nvPr>
        </p:nvSpPr>
        <p:spPr>
          <a:xfrm>
            <a:off x="679861"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ZHENGXIAN JIN</a:t>
            </a:r>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11" name="Slide Number Placeholder 5"/>
          <p:cNvSpPr>
            <a:spLocks noGrp="1"/>
          </p:cNvSpPr>
          <p:nvPr>
            <p:ph type="sldNum" sz="quarter" idx="4294967295"/>
          </p:nvPr>
        </p:nvSpPr>
        <p:spPr>
          <a:xfrm>
            <a:off x="10834653" y="6438353"/>
            <a:ext cx="377830"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19</a:t>
            </a:fld>
            <a:endParaRPr lang="it-IT" dirty="0"/>
          </a:p>
        </p:txBody>
      </p:sp>
      <p:sp>
        <p:nvSpPr>
          <p:cNvPr id="13"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9</a:t>
            </a:r>
          </a:p>
        </p:txBody>
      </p:sp>
      <p:pic>
        <p:nvPicPr>
          <p:cNvPr id="2" name="Picture 1"/>
          <p:cNvPicPr>
            <a:picLocks noChangeAspect="1"/>
          </p:cNvPicPr>
          <p:nvPr/>
        </p:nvPicPr>
        <p:blipFill rotWithShape="1">
          <a:blip r:embed="rId2"/>
          <a:srcRect l="11367" r="12564"/>
          <a:stretch/>
        </p:blipFill>
        <p:spPr>
          <a:xfrm rot="16200000">
            <a:off x="6397864" y="-1034895"/>
            <a:ext cx="3912575" cy="6858000"/>
          </a:xfrm>
          <a:prstGeom prst="rect">
            <a:avLst/>
          </a:prstGeom>
        </p:spPr>
      </p:pic>
      <p:pic>
        <p:nvPicPr>
          <p:cNvPr id="4" name="Picture 3"/>
          <p:cNvPicPr>
            <a:picLocks noChangeAspect="1"/>
          </p:cNvPicPr>
          <p:nvPr/>
        </p:nvPicPr>
        <p:blipFill rotWithShape="1">
          <a:blip r:embed="rId3"/>
          <a:srcRect l="30952" t="22770" r="52864" b="65600"/>
          <a:stretch/>
        </p:blipFill>
        <p:spPr>
          <a:xfrm>
            <a:off x="9921985" y="4442460"/>
            <a:ext cx="1861167" cy="1891283"/>
          </a:xfrm>
          <a:prstGeom prst="rect">
            <a:avLst/>
          </a:prstGeom>
        </p:spPr>
      </p:pic>
    </p:spTree>
    <p:extLst>
      <p:ext uri="{BB962C8B-B14F-4D97-AF65-F5344CB8AC3E}">
        <p14:creationId xmlns:p14="http://schemas.microsoft.com/office/powerpoint/2010/main" val="4195965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a:t>
            </a:r>
            <a:r>
              <a:rPr lang="it-IT" dirty="0" smtClean="0">
                <a:solidFill>
                  <a:schemeClr val="accent2"/>
                </a:solidFill>
                <a:latin typeface="Calibri" charset="0"/>
                <a:ea typeface="Calibri" charset="0"/>
                <a:cs typeface="Calibri" charset="0"/>
              </a:rPr>
              <a:t>20 Mar </a:t>
            </a:r>
            <a:r>
              <a:rPr lang="it-IT" dirty="0">
                <a:solidFill>
                  <a:schemeClr val="accent2"/>
                </a:solidFill>
                <a:latin typeface="Calibri" charset="0"/>
                <a:ea typeface="Calibri" charset="0"/>
                <a:cs typeface="Calibri" charset="0"/>
              </a:rPr>
              <a:t>2017                                                                                                                    Topic: </a:t>
            </a:r>
            <a:r>
              <a:rPr lang="it-IT" dirty="0" err="1" smtClean="0">
                <a:solidFill>
                  <a:schemeClr val="accent2"/>
                </a:solidFill>
                <a:latin typeface="Calibri" charset="0"/>
                <a:ea typeface="Calibri" charset="0"/>
                <a:cs typeface="Calibri" charset="0"/>
              </a:rPr>
              <a:t>Final</a:t>
            </a:r>
            <a:r>
              <a:rPr lang="it-IT" dirty="0" smtClean="0">
                <a:solidFill>
                  <a:schemeClr val="accent2"/>
                </a:solidFill>
                <a:latin typeface="Calibri" charset="0"/>
                <a:ea typeface="Calibri" charset="0"/>
                <a:cs typeface="Calibri" charset="0"/>
              </a:rPr>
              <a:t> Presentation </a:t>
            </a:r>
            <a:endParaRPr lang="it-IT" dirty="0">
              <a:solidFill>
                <a:schemeClr val="accent2"/>
              </a:solidFill>
              <a:latin typeface="Calibri" charset="0"/>
              <a:ea typeface="Calibri" charset="0"/>
              <a:cs typeface="Calibri" charset="0"/>
            </a:endParaRPr>
          </a:p>
        </p:txBody>
      </p:sp>
      <p:sp>
        <p:nvSpPr>
          <p:cNvPr id="8" name="Text Placeholder 7"/>
          <p:cNvSpPr>
            <a:spLocks noGrp="1"/>
          </p:cNvSpPr>
          <p:nvPr>
            <p:ph type="body" sz="half" idx="2"/>
          </p:nvPr>
        </p:nvSpPr>
        <p:spPr>
          <a:xfrm>
            <a:off x="457200" y="2307709"/>
            <a:ext cx="3200400" cy="3762892"/>
          </a:xfrm>
        </p:spPr>
        <p:txBody>
          <a:bodyPr/>
          <a:lstStyle/>
          <a:p>
            <a:endParaRPr lang="en-US" dirty="0" smtClean="0"/>
          </a:p>
          <a:p>
            <a:r>
              <a:rPr lang="en-US" dirty="0" smtClean="0"/>
              <a:t>Each </a:t>
            </a:r>
            <a:r>
              <a:rPr lang="en-US" dirty="0"/>
              <a:t>of the two pieces is made out of one four foot piece of 1”x3” hemlock.  One piece is drilled with all pin holes for connections.  The other piece has one pin connection in the center for rotation.  The other four connections are slotted to allow for extra bending in the connection.</a:t>
            </a:r>
            <a:endParaRPr lang="en-US" b="1" dirty="0"/>
          </a:p>
          <a:p>
            <a:endParaRPr lang="en-US" dirty="0"/>
          </a:p>
        </p:txBody>
      </p:sp>
      <p:sp>
        <p:nvSpPr>
          <p:cNvPr id="10" name="Title 8"/>
          <p:cNvSpPr>
            <a:spLocks noGrp="1"/>
          </p:cNvSpPr>
          <p:nvPr>
            <p:ph type="title"/>
          </p:nvPr>
        </p:nvSpPr>
        <p:spPr>
          <a:xfrm>
            <a:off x="457200" y="1210429"/>
            <a:ext cx="3200400" cy="1164380"/>
          </a:xfrm>
        </p:spPr>
        <p:txBody>
          <a:bodyPr/>
          <a:lstStyle/>
          <a:p>
            <a:r>
              <a:rPr lang="en-US" dirty="0" smtClean="0"/>
              <a:t>Elements</a:t>
            </a:r>
            <a:endParaRPr lang="en-US" dirty="0"/>
          </a:p>
        </p:txBody>
      </p:sp>
      <p:sp>
        <p:nvSpPr>
          <p:cNvPr id="6" name="Date Placeholder 3"/>
          <p:cNvSpPr>
            <a:spLocks noGrp="1"/>
          </p:cNvSpPr>
          <p:nvPr>
            <p:ph type="dt" sz="half" idx="10"/>
          </p:nvPr>
        </p:nvSpPr>
        <p:spPr>
          <a:xfrm>
            <a:off x="679861"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WILL SEARCY</a:t>
            </a:r>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11" name="Slide Number Placeholder 5"/>
          <p:cNvSpPr>
            <a:spLocks noGrp="1"/>
          </p:cNvSpPr>
          <p:nvPr>
            <p:ph type="sldNum" sz="quarter" idx="4294967295"/>
          </p:nvPr>
        </p:nvSpPr>
        <p:spPr>
          <a:xfrm>
            <a:off x="10834653" y="6438353"/>
            <a:ext cx="377830"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20</a:t>
            </a:fld>
            <a:endParaRPr lang="it-IT" dirty="0"/>
          </a:p>
        </p:txBody>
      </p:sp>
      <p:sp>
        <p:nvSpPr>
          <p:cNvPr id="13"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6</a:t>
            </a:r>
          </a:p>
        </p:txBody>
      </p:sp>
      <p:pic>
        <p:nvPicPr>
          <p:cNvPr id="1026" name="Picture 2" descr="C:\Users\Will\Documents\Grad School\Timber Techtonics\Pieces-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760982"/>
            <a:ext cx="7696200" cy="4979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218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3</a:t>
            </a:r>
            <a:r>
              <a:rPr lang="it-IT" dirty="0" smtClean="0">
                <a:solidFill>
                  <a:schemeClr val="accent2"/>
                </a:solidFill>
                <a:latin typeface="Calibri" charset="0"/>
                <a:ea typeface="Calibri" charset="0"/>
                <a:cs typeface="Calibri" charset="0"/>
              </a:rPr>
              <a:t>/20/</a:t>
            </a:r>
            <a:r>
              <a:rPr lang="it-IT" dirty="0">
                <a:solidFill>
                  <a:schemeClr val="accent2"/>
                </a:solidFill>
                <a:latin typeface="Calibri" charset="0"/>
                <a:ea typeface="Calibri" charset="0"/>
                <a:cs typeface="Calibri" charset="0"/>
              </a:rPr>
              <a:t>17                                                                                                                     </a:t>
            </a:r>
            <a:r>
              <a:rPr lang="it-IT" dirty="0" err="1">
                <a:solidFill>
                  <a:schemeClr val="accent2"/>
                </a:solidFill>
                <a:latin typeface="Calibri" charset="0"/>
                <a:ea typeface="Calibri" charset="0"/>
                <a:cs typeface="Calibri" charset="0"/>
              </a:rPr>
              <a:t>Topic</a:t>
            </a:r>
            <a:r>
              <a:rPr lang="it-IT" dirty="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Final</a:t>
            </a:r>
            <a:r>
              <a:rPr lang="it-IT" dirty="0" smtClean="0">
                <a:solidFill>
                  <a:schemeClr val="accent2"/>
                </a:solidFill>
                <a:latin typeface="Calibri" charset="0"/>
                <a:ea typeface="Calibri" charset="0"/>
                <a:cs typeface="Calibri" charset="0"/>
              </a:rPr>
              <a:t> Presentation </a:t>
            </a:r>
            <a:endParaRPr lang="it-IT" dirty="0">
              <a:solidFill>
                <a:schemeClr val="accent2"/>
              </a:solidFill>
              <a:latin typeface="Calibri" charset="0"/>
              <a:ea typeface="Calibri" charset="0"/>
              <a:cs typeface="Calibri" charset="0"/>
            </a:endParaRPr>
          </a:p>
        </p:txBody>
      </p:sp>
      <p:sp>
        <p:nvSpPr>
          <p:cNvPr id="8" name="Text Placeholder 7"/>
          <p:cNvSpPr>
            <a:spLocks noGrp="1"/>
          </p:cNvSpPr>
          <p:nvPr>
            <p:ph type="body" sz="half" idx="2"/>
          </p:nvPr>
        </p:nvSpPr>
        <p:spPr>
          <a:xfrm>
            <a:off x="457200" y="2307708"/>
            <a:ext cx="3200400" cy="5326029"/>
          </a:xfrm>
        </p:spPr>
        <p:txBody>
          <a:bodyPr/>
          <a:lstStyle/>
          <a:p>
            <a:endParaRPr lang="en-US" dirty="0"/>
          </a:p>
          <a:p>
            <a:r>
              <a:rPr lang="en-US" dirty="0"/>
              <a:t>The wooden members of the grid shell will be connected with 3/8-16 x3.5” and 1/2-13x3.5” stainless steel fasteners. (316)  </a:t>
            </a:r>
          </a:p>
          <a:p>
            <a:r>
              <a:rPr lang="en-US" dirty="0"/>
              <a:t>The 1/2” fasteners will be used at the center of each module for the pivot point. This will be a long shoulder short thread style of fastener to provide a smooth shank for the timber to rotate on.</a:t>
            </a:r>
          </a:p>
          <a:p>
            <a:r>
              <a:rPr lang="en-US" dirty="0"/>
              <a:t>The 3/8” fasteners will be used at all other lathe fastening  location along with fender washers and </a:t>
            </a:r>
            <a:r>
              <a:rPr lang="en-US" dirty="0" err="1"/>
              <a:t>nylocks</a:t>
            </a:r>
            <a:endParaRPr lang="en-US" dirty="0"/>
          </a:p>
          <a:p>
            <a:r>
              <a:rPr lang="en-US" dirty="0"/>
              <a:t>&gt;&gt;Images by Tygh Parr  </a:t>
            </a:r>
          </a:p>
        </p:txBody>
      </p:sp>
      <p:sp>
        <p:nvSpPr>
          <p:cNvPr id="10" name="Title 8"/>
          <p:cNvSpPr>
            <a:spLocks noGrp="1"/>
          </p:cNvSpPr>
          <p:nvPr>
            <p:ph type="title"/>
          </p:nvPr>
        </p:nvSpPr>
        <p:spPr>
          <a:xfrm>
            <a:off x="457200" y="1210429"/>
            <a:ext cx="3200400" cy="1164380"/>
          </a:xfrm>
        </p:spPr>
        <p:txBody>
          <a:bodyPr/>
          <a:lstStyle/>
          <a:p>
            <a:r>
              <a:rPr lang="en-US" dirty="0"/>
              <a:t>Module Connection </a:t>
            </a:r>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13"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 </a:t>
            </a:r>
          </a:p>
        </p:txBody>
      </p:sp>
      <p:pic>
        <p:nvPicPr>
          <p:cNvPr id="5" name="Content Placeholder 4" descr="Grid Shell Wood union.PDF"/>
          <p:cNvPicPr>
            <a:picLocks noGrp="1" noChangeAspect="1"/>
          </p:cNvPicPr>
          <p:nvPr>
            <p:ph idx="1"/>
          </p:nvPr>
        </p:nvPicPr>
        <p:blipFill>
          <a:blip r:embed="rId2">
            <a:extLst>
              <a:ext uri="{28A0092B-C50C-407E-A947-70E740481C1C}">
                <a14:useLocalDpi xmlns:a14="http://schemas.microsoft.com/office/drawing/2010/main" val="0"/>
              </a:ext>
            </a:extLst>
          </a:blip>
          <a:srcRect l="2288" r="2288"/>
          <a:stretch>
            <a:fillRect/>
          </a:stretch>
        </p:blipFill>
        <p:spPr>
          <a:xfrm>
            <a:off x="4800599" y="437817"/>
            <a:ext cx="7031261" cy="5694331"/>
          </a:xfrm>
        </p:spPr>
      </p:pic>
    </p:spTree>
    <p:extLst>
      <p:ext uri="{BB962C8B-B14F-4D97-AF65-F5344CB8AC3E}">
        <p14:creationId xmlns:p14="http://schemas.microsoft.com/office/powerpoint/2010/main" val="2521985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a:t>
            </a:r>
            <a:r>
              <a:rPr lang="it-IT" dirty="0" smtClean="0">
                <a:solidFill>
                  <a:schemeClr val="accent2"/>
                </a:solidFill>
                <a:latin typeface="Calibri" charset="0"/>
                <a:ea typeface="Calibri" charset="0"/>
                <a:cs typeface="Calibri" charset="0"/>
              </a:rPr>
              <a:t>20 </a:t>
            </a:r>
            <a:r>
              <a:rPr lang="it-IT" dirty="0">
                <a:solidFill>
                  <a:schemeClr val="accent2"/>
                </a:solidFill>
                <a:latin typeface="Calibri" charset="0"/>
                <a:ea typeface="Calibri" charset="0"/>
                <a:cs typeface="Calibri" charset="0"/>
              </a:rPr>
              <a:t>Mar 2017                                                                                                                    Topic: </a:t>
            </a:r>
            <a:r>
              <a:rPr lang="it-IT" dirty="0" err="1" smtClean="0">
                <a:solidFill>
                  <a:schemeClr val="accent2"/>
                </a:solidFill>
                <a:latin typeface="Calibri" charset="0"/>
                <a:ea typeface="Calibri" charset="0"/>
                <a:cs typeface="Calibri" charset="0"/>
              </a:rPr>
              <a:t>Final</a:t>
            </a:r>
            <a:r>
              <a:rPr lang="it-IT" dirty="0" smtClean="0">
                <a:solidFill>
                  <a:schemeClr val="accent2"/>
                </a:solidFill>
                <a:latin typeface="Calibri" charset="0"/>
                <a:ea typeface="Calibri" charset="0"/>
                <a:cs typeface="Calibri" charset="0"/>
              </a:rPr>
              <a:t> Presentation </a:t>
            </a:r>
            <a:endParaRPr lang="it-IT" dirty="0">
              <a:solidFill>
                <a:schemeClr val="accent2"/>
              </a:solidFill>
              <a:latin typeface="Calibri" charset="0"/>
              <a:ea typeface="Calibri" charset="0"/>
              <a:cs typeface="Calibri" charset="0"/>
            </a:endParaRPr>
          </a:p>
        </p:txBody>
      </p:sp>
      <p:sp>
        <p:nvSpPr>
          <p:cNvPr id="8" name="Text Placeholder 7"/>
          <p:cNvSpPr>
            <a:spLocks noGrp="1"/>
          </p:cNvSpPr>
          <p:nvPr>
            <p:ph type="body" sz="half" idx="2"/>
          </p:nvPr>
        </p:nvSpPr>
        <p:spPr>
          <a:xfrm>
            <a:off x="457200" y="2307708"/>
            <a:ext cx="3200400" cy="4118143"/>
          </a:xfrm>
        </p:spPr>
        <p:txBody>
          <a:bodyPr/>
          <a:lstStyle/>
          <a:p>
            <a:r>
              <a:rPr lang="en-US" dirty="0"/>
              <a:t>LEARNING OBJECTIVE  </a:t>
            </a:r>
            <a:r>
              <a:rPr lang="en-US" b="1" dirty="0"/>
              <a:t>Canopy Project</a:t>
            </a:r>
          </a:p>
          <a:p>
            <a:r>
              <a:rPr lang="en-US" dirty="0"/>
              <a:t>A singular module consists of four pieces, two of each type.  The two slotted pieces sandwich the two pin connection pieces.  This way, each arm has a connection with a pin and a slot to allow the bolt connector to move and allow for extra bending.</a:t>
            </a:r>
            <a:endParaRPr lang="en-US" b="1" dirty="0"/>
          </a:p>
          <a:p>
            <a:endParaRPr lang="en-US" dirty="0"/>
          </a:p>
        </p:txBody>
      </p:sp>
      <p:sp>
        <p:nvSpPr>
          <p:cNvPr id="10" name="Title 8"/>
          <p:cNvSpPr>
            <a:spLocks noGrp="1"/>
          </p:cNvSpPr>
          <p:nvPr>
            <p:ph type="title"/>
          </p:nvPr>
        </p:nvSpPr>
        <p:spPr>
          <a:xfrm>
            <a:off x="457200" y="1210429"/>
            <a:ext cx="3200400" cy="1164380"/>
          </a:xfrm>
        </p:spPr>
        <p:txBody>
          <a:bodyPr/>
          <a:lstStyle/>
          <a:p>
            <a:r>
              <a:rPr lang="en-US" dirty="0"/>
              <a:t>Module</a:t>
            </a:r>
          </a:p>
        </p:txBody>
      </p:sp>
      <p:sp>
        <p:nvSpPr>
          <p:cNvPr id="6" name="Date Placeholder 3"/>
          <p:cNvSpPr>
            <a:spLocks noGrp="1"/>
          </p:cNvSpPr>
          <p:nvPr>
            <p:ph type="dt" sz="half" idx="10"/>
          </p:nvPr>
        </p:nvSpPr>
        <p:spPr>
          <a:xfrm>
            <a:off x="679861"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WILL SEARCY</a:t>
            </a:r>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11" name="Slide Number Placeholder 5"/>
          <p:cNvSpPr>
            <a:spLocks noGrp="1"/>
          </p:cNvSpPr>
          <p:nvPr>
            <p:ph type="sldNum" sz="quarter" idx="4294967295"/>
          </p:nvPr>
        </p:nvSpPr>
        <p:spPr>
          <a:xfrm>
            <a:off x="10834653" y="6438353"/>
            <a:ext cx="377830"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22</a:t>
            </a:fld>
            <a:endParaRPr lang="it-IT" dirty="0"/>
          </a:p>
        </p:txBody>
      </p:sp>
      <p:sp>
        <p:nvSpPr>
          <p:cNvPr id="13"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6</a:t>
            </a:r>
          </a:p>
        </p:txBody>
      </p:sp>
      <p:pic>
        <p:nvPicPr>
          <p:cNvPr id="2050" name="Picture 2" descr="C:\Users\Will\Documents\Grad School\Timber Techtonics\Module-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0700" y="905629"/>
            <a:ext cx="7628935" cy="4936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894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a:t>
            </a:r>
            <a:r>
              <a:rPr lang="it-IT" dirty="0" smtClean="0">
                <a:solidFill>
                  <a:schemeClr val="accent2"/>
                </a:solidFill>
                <a:latin typeface="Calibri" charset="0"/>
                <a:ea typeface="Calibri" charset="0"/>
                <a:cs typeface="Calibri" charset="0"/>
              </a:rPr>
              <a:t>20 </a:t>
            </a:r>
            <a:r>
              <a:rPr lang="it-IT" dirty="0">
                <a:solidFill>
                  <a:schemeClr val="accent2"/>
                </a:solidFill>
                <a:latin typeface="Calibri" charset="0"/>
                <a:ea typeface="Calibri" charset="0"/>
                <a:cs typeface="Calibri" charset="0"/>
              </a:rPr>
              <a:t>Mar 2017                                     Topic: </a:t>
            </a:r>
            <a:r>
              <a:rPr lang="it-IT" dirty="0" err="1" smtClean="0">
                <a:solidFill>
                  <a:schemeClr val="accent2"/>
                </a:solidFill>
                <a:latin typeface="Calibri" charset="0"/>
                <a:ea typeface="Calibri" charset="0"/>
                <a:cs typeface="Calibri" charset="0"/>
              </a:rPr>
              <a:t>Final</a:t>
            </a:r>
            <a:r>
              <a:rPr lang="it-IT" dirty="0" smtClean="0">
                <a:solidFill>
                  <a:schemeClr val="accent2"/>
                </a:solidFill>
                <a:latin typeface="Calibri" charset="0"/>
                <a:ea typeface="Calibri" charset="0"/>
                <a:cs typeface="Calibri" charset="0"/>
              </a:rPr>
              <a:t> Presentation </a:t>
            </a:r>
            <a:endParaRPr lang="it-IT" dirty="0">
              <a:solidFill>
                <a:schemeClr val="accent2"/>
              </a:solidFill>
              <a:latin typeface="Calibri" charset="0"/>
              <a:ea typeface="Calibri" charset="0"/>
              <a:cs typeface="Calibri" charset="0"/>
            </a:endParaRPr>
          </a:p>
        </p:txBody>
      </p:sp>
      <p:sp>
        <p:nvSpPr>
          <p:cNvPr id="8" name="Text Placeholder 7"/>
          <p:cNvSpPr>
            <a:spLocks noGrp="1"/>
          </p:cNvSpPr>
          <p:nvPr>
            <p:ph type="body" sz="half" idx="2"/>
          </p:nvPr>
        </p:nvSpPr>
        <p:spPr>
          <a:xfrm>
            <a:off x="457200" y="2307709"/>
            <a:ext cx="3200400" cy="3762892"/>
          </a:xfrm>
        </p:spPr>
        <p:txBody>
          <a:bodyPr/>
          <a:lstStyle/>
          <a:p>
            <a:r>
              <a:rPr lang="en-US" dirty="0"/>
              <a:t>LEARNING OBJECTIVE  </a:t>
            </a:r>
            <a:r>
              <a:rPr lang="en-US" b="1" dirty="0"/>
              <a:t>Canopy Project</a:t>
            </a:r>
          </a:p>
          <a:p>
            <a:r>
              <a:rPr lang="en-US" dirty="0"/>
              <a:t>A system  of four creates the beginning of the grid shell.  As the grid shell moves away from the pin connection, each piece attaches on the lower side of the last piece.  This automatically sets the bend for the grid shell.  The connection to the ground is a pin connection to allow for rotation when bending the grid shell to shape.</a:t>
            </a:r>
          </a:p>
        </p:txBody>
      </p:sp>
      <p:sp>
        <p:nvSpPr>
          <p:cNvPr id="10" name="Title 8"/>
          <p:cNvSpPr>
            <a:spLocks noGrp="1"/>
          </p:cNvSpPr>
          <p:nvPr>
            <p:ph type="title"/>
          </p:nvPr>
        </p:nvSpPr>
        <p:spPr>
          <a:xfrm>
            <a:off x="457200" y="1210429"/>
            <a:ext cx="3200400" cy="1164380"/>
          </a:xfrm>
        </p:spPr>
        <p:txBody>
          <a:bodyPr/>
          <a:lstStyle/>
          <a:p>
            <a:r>
              <a:rPr lang="en-US" dirty="0"/>
              <a:t>System</a:t>
            </a:r>
          </a:p>
        </p:txBody>
      </p:sp>
      <p:sp>
        <p:nvSpPr>
          <p:cNvPr id="6" name="Date Placeholder 3"/>
          <p:cNvSpPr>
            <a:spLocks noGrp="1"/>
          </p:cNvSpPr>
          <p:nvPr>
            <p:ph type="dt" sz="half" idx="10"/>
          </p:nvPr>
        </p:nvSpPr>
        <p:spPr>
          <a:xfrm>
            <a:off x="679861"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WILL SEARCY</a:t>
            </a:r>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11" name="Slide Number Placeholder 5"/>
          <p:cNvSpPr>
            <a:spLocks noGrp="1"/>
          </p:cNvSpPr>
          <p:nvPr>
            <p:ph type="sldNum" sz="quarter" idx="4294967295"/>
          </p:nvPr>
        </p:nvSpPr>
        <p:spPr>
          <a:xfrm>
            <a:off x="10834653" y="6438353"/>
            <a:ext cx="377830"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23</a:t>
            </a:fld>
            <a:endParaRPr lang="it-IT" dirty="0"/>
          </a:p>
        </p:txBody>
      </p:sp>
      <p:sp>
        <p:nvSpPr>
          <p:cNvPr id="13"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6</a:t>
            </a:r>
          </a:p>
        </p:txBody>
      </p:sp>
      <p:pic>
        <p:nvPicPr>
          <p:cNvPr id="1026" name="Picture 2" descr="C:\Users\Will\Documents\Grad School\Timber Techtonics\System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8120" y="437817"/>
            <a:ext cx="3560762" cy="5184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380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a:t>
            </a:r>
            <a:r>
              <a:rPr lang="it-IT" dirty="0" smtClean="0">
                <a:solidFill>
                  <a:schemeClr val="accent2"/>
                </a:solidFill>
                <a:latin typeface="Calibri" charset="0"/>
                <a:ea typeface="Calibri" charset="0"/>
                <a:cs typeface="Calibri" charset="0"/>
              </a:rPr>
              <a:t>20 </a:t>
            </a:r>
            <a:r>
              <a:rPr lang="it-IT" dirty="0">
                <a:solidFill>
                  <a:schemeClr val="accent2"/>
                </a:solidFill>
                <a:latin typeface="Calibri" charset="0"/>
                <a:ea typeface="Calibri" charset="0"/>
                <a:cs typeface="Calibri" charset="0"/>
              </a:rPr>
              <a:t>Mar 2017                                     Topic: </a:t>
            </a:r>
            <a:r>
              <a:rPr lang="it-IT" dirty="0" err="1" smtClean="0">
                <a:solidFill>
                  <a:schemeClr val="accent2"/>
                </a:solidFill>
                <a:latin typeface="Calibri" charset="0"/>
                <a:ea typeface="Calibri" charset="0"/>
                <a:cs typeface="Calibri" charset="0"/>
              </a:rPr>
              <a:t>Final</a:t>
            </a:r>
            <a:r>
              <a:rPr lang="it-IT" dirty="0" smtClean="0">
                <a:solidFill>
                  <a:schemeClr val="accent2"/>
                </a:solidFill>
                <a:latin typeface="Calibri" charset="0"/>
                <a:ea typeface="Calibri" charset="0"/>
                <a:cs typeface="Calibri" charset="0"/>
              </a:rPr>
              <a:t> Presentation </a:t>
            </a:r>
            <a:endParaRPr lang="it-IT" dirty="0">
              <a:solidFill>
                <a:schemeClr val="accent2"/>
              </a:solidFill>
              <a:latin typeface="Calibri" charset="0"/>
              <a:ea typeface="Calibri" charset="0"/>
              <a:cs typeface="Calibri" charset="0"/>
            </a:endParaRPr>
          </a:p>
        </p:txBody>
      </p:sp>
      <p:sp>
        <p:nvSpPr>
          <p:cNvPr id="10" name="Title 8"/>
          <p:cNvSpPr>
            <a:spLocks noGrp="1"/>
          </p:cNvSpPr>
          <p:nvPr>
            <p:ph type="title"/>
          </p:nvPr>
        </p:nvSpPr>
        <p:spPr>
          <a:xfrm>
            <a:off x="457200" y="1210429"/>
            <a:ext cx="3537526" cy="1164380"/>
          </a:xfrm>
        </p:spPr>
        <p:txBody>
          <a:bodyPr/>
          <a:lstStyle/>
          <a:p>
            <a:r>
              <a:rPr lang="en-US" dirty="0" smtClean="0"/>
              <a:t>Bending Test</a:t>
            </a:r>
            <a:endParaRPr lang="en-US" dirty="0"/>
          </a:p>
        </p:txBody>
      </p:sp>
      <p:sp>
        <p:nvSpPr>
          <p:cNvPr id="6" name="Date Placeholder 3"/>
          <p:cNvSpPr>
            <a:spLocks noGrp="1"/>
          </p:cNvSpPr>
          <p:nvPr>
            <p:ph type="dt" sz="half" idx="10"/>
          </p:nvPr>
        </p:nvSpPr>
        <p:spPr>
          <a:xfrm>
            <a:off x="679861"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WILL SEARCY</a:t>
            </a:r>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11" name="Slide Number Placeholder 5"/>
          <p:cNvSpPr>
            <a:spLocks noGrp="1"/>
          </p:cNvSpPr>
          <p:nvPr>
            <p:ph type="sldNum" sz="quarter" idx="4294967295"/>
          </p:nvPr>
        </p:nvSpPr>
        <p:spPr>
          <a:xfrm>
            <a:off x="10834653" y="6438353"/>
            <a:ext cx="377830" cy="365125"/>
          </a:xfrm>
          <a:prstGeom prst="rect">
            <a:avLst/>
          </a:prstGeom>
        </p:spPr>
        <p:txBody>
          <a:bodyPr vert="horz" lIns="91440" tIns="45720" rIns="91440" bIns="45720" rtlCol="0" anchor="ctr"/>
          <a:lstStyle>
            <a:lvl1pPr algn="r">
              <a:defRPr sz="1200">
                <a:solidFill>
                  <a:schemeClr val="accent2"/>
                </a:solidFill>
              </a:defRPr>
            </a:lvl1pPr>
          </a:lstStyle>
          <a:p>
            <a:fld id="{1E84E14E-9994-3640-B149-8261A3F398E4}" type="slidenum">
              <a:rPr lang="it-IT" smtClean="0"/>
              <a:pPr/>
              <a:t>24</a:t>
            </a:fld>
            <a:endParaRPr lang="it-IT" dirty="0"/>
          </a:p>
        </p:txBody>
      </p:sp>
      <p:sp>
        <p:nvSpPr>
          <p:cNvPr id="13"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6</a:t>
            </a:r>
          </a:p>
        </p:txBody>
      </p:sp>
    </p:spTree>
    <p:extLst>
      <p:ext uri="{BB962C8B-B14F-4D97-AF65-F5344CB8AC3E}">
        <p14:creationId xmlns:p14="http://schemas.microsoft.com/office/powerpoint/2010/main" val="3129381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3</a:t>
            </a:r>
            <a:r>
              <a:rPr lang="it-IT" dirty="0" smtClean="0">
                <a:solidFill>
                  <a:schemeClr val="accent2"/>
                </a:solidFill>
                <a:latin typeface="Calibri" charset="0"/>
                <a:ea typeface="Calibri" charset="0"/>
                <a:cs typeface="Calibri" charset="0"/>
              </a:rPr>
              <a:t>/20/</a:t>
            </a:r>
            <a:r>
              <a:rPr lang="it-IT" dirty="0">
                <a:solidFill>
                  <a:schemeClr val="accent2"/>
                </a:solidFill>
                <a:latin typeface="Calibri" charset="0"/>
                <a:ea typeface="Calibri" charset="0"/>
                <a:cs typeface="Calibri" charset="0"/>
              </a:rPr>
              <a:t>17                                                                                                                     </a:t>
            </a:r>
            <a:r>
              <a:rPr lang="it-IT" dirty="0" err="1">
                <a:solidFill>
                  <a:schemeClr val="accent2"/>
                </a:solidFill>
                <a:latin typeface="Calibri" charset="0"/>
                <a:ea typeface="Calibri" charset="0"/>
                <a:cs typeface="Calibri" charset="0"/>
              </a:rPr>
              <a:t>Topic</a:t>
            </a:r>
            <a:r>
              <a:rPr lang="it-IT" dirty="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Timber</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Tectonics</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Final</a:t>
            </a:r>
            <a:endParaRPr lang="it-IT" dirty="0">
              <a:solidFill>
                <a:schemeClr val="accent2"/>
              </a:solidFill>
              <a:latin typeface="Calibri" charset="0"/>
              <a:ea typeface="Calibri" charset="0"/>
              <a:cs typeface="Calibri" charset="0"/>
            </a:endParaRPr>
          </a:p>
        </p:txBody>
      </p:sp>
      <p:sp>
        <p:nvSpPr>
          <p:cNvPr id="8" name="Text Placeholder 7"/>
          <p:cNvSpPr>
            <a:spLocks noGrp="1"/>
          </p:cNvSpPr>
          <p:nvPr>
            <p:ph type="body" sz="half" idx="2"/>
          </p:nvPr>
        </p:nvSpPr>
        <p:spPr>
          <a:xfrm>
            <a:off x="457200" y="2307708"/>
            <a:ext cx="3200400" cy="5326029"/>
          </a:xfrm>
        </p:spPr>
        <p:txBody>
          <a:bodyPr/>
          <a:lstStyle/>
          <a:p>
            <a:endParaRPr lang="en-US" dirty="0"/>
          </a:p>
          <a:p>
            <a:r>
              <a:rPr lang="en-US" dirty="0"/>
              <a:t>The 5-point canopy will be connected to its foundation </a:t>
            </a:r>
            <a:r>
              <a:rPr lang="en-US" dirty="0" smtClean="0"/>
              <a:t>piers</a:t>
            </a:r>
            <a:r>
              <a:rPr lang="en-US" dirty="0" smtClean="0"/>
              <a:t> by 10 pined steel </a:t>
            </a:r>
            <a:r>
              <a:rPr lang="en-US" dirty="0" smtClean="0"/>
              <a:t>plates</a:t>
            </a:r>
            <a:r>
              <a:rPr lang="en-US" dirty="0" smtClean="0"/>
              <a:t>.  </a:t>
            </a:r>
            <a:r>
              <a:rPr lang="en-US" dirty="0"/>
              <a:t>Each </a:t>
            </a:r>
            <a:r>
              <a:rPr lang="en-US" dirty="0" smtClean="0"/>
              <a:t>connection </a:t>
            </a:r>
            <a:r>
              <a:rPr lang="en-US" dirty="0" smtClean="0"/>
              <a:t>point of </a:t>
            </a:r>
            <a:r>
              <a:rPr lang="en-US" dirty="0"/>
              <a:t>the canopy will </a:t>
            </a:r>
            <a:r>
              <a:rPr lang="en-US" dirty="0" smtClean="0"/>
              <a:t>be comprised of the lattice of the </a:t>
            </a:r>
            <a:r>
              <a:rPr lang="en-US" dirty="0" err="1" smtClean="0"/>
              <a:t>gridshell</a:t>
            </a:r>
            <a:r>
              <a:rPr lang="en-US" dirty="0" smtClean="0"/>
              <a:t> clamped by the use of through bolting to the connections plate. The pin will </a:t>
            </a:r>
            <a:r>
              <a:rPr lang="en-US" dirty="0"/>
              <a:t>resist the outward </a:t>
            </a:r>
            <a:r>
              <a:rPr lang="en-US" dirty="0" smtClean="0"/>
              <a:t>thrust</a:t>
            </a:r>
            <a:r>
              <a:rPr lang="en-US" dirty="0" smtClean="0"/>
              <a:t> </a:t>
            </a:r>
            <a:r>
              <a:rPr lang="en-US" dirty="0"/>
              <a:t>force of the canopy while </a:t>
            </a:r>
            <a:r>
              <a:rPr lang="en-US" dirty="0" smtClean="0"/>
              <a:t>allowing the bent geometry of the </a:t>
            </a:r>
            <a:r>
              <a:rPr lang="en-US" dirty="0" smtClean="0"/>
              <a:t>canopy some position tolerance.</a:t>
            </a:r>
          </a:p>
          <a:p>
            <a:endParaRPr lang="en-US" dirty="0"/>
          </a:p>
          <a:p>
            <a:endParaRPr lang="en-US" dirty="0"/>
          </a:p>
          <a:p>
            <a:r>
              <a:rPr lang="en-US" dirty="0"/>
              <a:t>&gt;&gt;Image by Tygh Parr </a:t>
            </a:r>
          </a:p>
        </p:txBody>
      </p:sp>
      <p:sp>
        <p:nvSpPr>
          <p:cNvPr id="10" name="Title 8"/>
          <p:cNvSpPr>
            <a:spLocks noGrp="1"/>
          </p:cNvSpPr>
          <p:nvPr>
            <p:ph type="title"/>
          </p:nvPr>
        </p:nvSpPr>
        <p:spPr>
          <a:xfrm>
            <a:off x="457200" y="1210429"/>
            <a:ext cx="3200400" cy="1164380"/>
          </a:xfrm>
        </p:spPr>
        <p:txBody>
          <a:bodyPr/>
          <a:lstStyle/>
          <a:p>
            <a:r>
              <a:rPr lang="en-US" dirty="0"/>
              <a:t>Foundation Connection</a:t>
            </a:r>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13"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t-IT" dirty="0">
              <a:solidFill>
                <a:schemeClr val="accent2"/>
              </a:solidFill>
            </a:endParaRP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8682" t="509" r="25696" b="26058"/>
          <a:stretch/>
        </p:blipFill>
        <p:spPr>
          <a:xfrm>
            <a:off x="4140092" y="437817"/>
            <a:ext cx="8051908" cy="5442283"/>
          </a:xfrm>
          <a:prstGeom prst="rect">
            <a:avLst/>
          </a:prstGeom>
        </p:spPr>
      </p:pic>
    </p:spTree>
    <p:extLst>
      <p:ext uri="{BB962C8B-B14F-4D97-AF65-F5344CB8AC3E}">
        <p14:creationId xmlns:p14="http://schemas.microsoft.com/office/powerpoint/2010/main" val="26471824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3</a:t>
            </a:r>
            <a:r>
              <a:rPr lang="it-IT" dirty="0" smtClean="0">
                <a:solidFill>
                  <a:schemeClr val="accent2"/>
                </a:solidFill>
                <a:latin typeface="Calibri" charset="0"/>
                <a:ea typeface="Calibri" charset="0"/>
                <a:cs typeface="Calibri" charset="0"/>
              </a:rPr>
              <a:t>/20/</a:t>
            </a:r>
            <a:r>
              <a:rPr lang="it-IT" dirty="0">
                <a:solidFill>
                  <a:schemeClr val="accent2"/>
                </a:solidFill>
                <a:latin typeface="Calibri" charset="0"/>
                <a:ea typeface="Calibri" charset="0"/>
                <a:cs typeface="Calibri" charset="0"/>
              </a:rPr>
              <a:t>17                                                                                                                     </a:t>
            </a:r>
            <a:r>
              <a:rPr lang="it-IT" dirty="0" err="1">
                <a:solidFill>
                  <a:schemeClr val="accent2"/>
                </a:solidFill>
                <a:latin typeface="Calibri" charset="0"/>
                <a:ea typeface="Calibri" charset="0"/>
                <a:cs typeface="Calibri" charset="0"/>
              </a:rPr>
              <a:t>Topic</a:t>
            </a:r>
            <a:r>
              <a:rPr lang="it-IT" dirty="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Timber</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Tectonics</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Final</a:t>
            </a:r>
            <a:endParaRPr lang="it-IT" dirty="0">
              <a:solidFill>
                <a:schemeClr val="accent2"/>
              </a:solidFill>
              <a:latin typeface="Calibri" charset="0"/>
              <a:ea typeface="Calibri" charset="0"/>
              <a:cs typeface="Calibri" charset="0"/>
            </a:endParaRPr>
          </a:p>
        </p:txBody>
      </p:sp>
      <p:pic>
        <p:nvPicPr>
          <p:cNvPr id="2"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88637" y="0"/>
            <a:ext cx="5299363" cy="6858000"/>
          </a:xfrm>
        </p:spPr>
      </p:pic>
      <p:sp>
        <p:nvSpPr>
          <p:cNvPr id="8" name="Text Placeholder 7"/>
          <p:cNvSpPr>
            <a:spLocks noGrp="1"/>
          </p:cNvSpPr>
          <p:nvPr>
            <p:ph type="body" sz="half" idx="2"/>
          </p:nvPr>
        </p:nvSpPr>
        <p:spPr>
          <a:xfrm>
            <a:off x="457200" y="2307708"/>
            <a:ext cx="3200400" cy="5326029"/>
          </a:xfrm>
        </p:spPr>
        <p:txBody>
          <a:bodyPr/>
          <a:lstStyle/>
          <a:p>
            <a:endParaRPr lang="en-US" dirty="0" smtClean="0"/>
          </a:p>
          <a:p>
            <a:endParaRPr lang="en-US" dirty="0"/>
          </a:p>
          <a:p>
            <a:r>
              <a:rPr lang="en-US" dirty="0"/>
              <a:t>The </a:t>
            </a:r>
            <a:r>
              <a:rPr lang="en-US" dirty="0" smtClean="0"/>
              <a:t>pined connections </a:t>
            </a:r>
            <a:r>
              <a:rPr lang="en-US" dirty="0"/>
              <a:t>will be </a:t>
            </a:r>
            <a:r>
              <a:rPr lang="en-US" dirty="0" smtClean="0"/>
              <a:t>cast into the foundation piers when they are poured.</a:t>
            </a:r>
            <a:r>
              <a:rPr lang="en-US" dirty="0" smtClean="0"/>
              <a:t> The </a:t>
            </a:r>
            <a:r>
              <a:rPr lang="en-US" dirty="0"/>
              <a:t>grid shell </a:t>
            </a:r>
            <a:r>
              <a:rPr lang="en-US" dirty="0" smtClean="0"/>
              <a:t>lattice </a:t>
            </a:r>
            <a:r>
              <a:rPr lang="en-US" dirty="0" smtClean="0"/>
              <a:t>will </a:t>
            </a:r>
            <a:r>
              <a:rPr lang="en-US" dirty="0"/>
              <a:t>be secured </a:t>
            </a:r>
            <a:r>
              <a:rPr lang="en-US" dirty="0" smtClean="0"/>
              <a:t>onto the plate with the same 3/8”-16 stainless fasteners as the modules are constructed with.</a:t>
            </a:r>
            <a:r>
              <a:rPr lang="en-US" dirty="0" smtClean="0"/>
              <a:t> </a:t>
            </a:r>
          </a:p>
          <a:p>
            <a:endParaRPr lang="en-US" dirty="0"/>
          </a:p>
          <a:p>
            <a:endParaRPr lang="en-US" dirty="0"/>
          </a:p>
          <a:p>
            <a:r>
              <a:rPr lang="en-US" dirty="0"/>
              <a:t>&gt;&gt;Images by Tygh Parr  </a:t>
            </a:r>
          </a:p>
        </p:txBody>
      </p:sp>
      <p:sp>
        <p:nvSpPr>
          <p:cNvPr id="10" name="Title 8"/>
          <p:cNvSpPr>
            <a:spLocks noGrp="1"/>
          </p:cNvSpPr>
          <p:nvPr>
            <p:ph type="title"/>
          </p:nvPr>
        </p:nvSpPr>
        <p:spPr>
          <a:xfrm>
            <a:off x="457200" y="1210429"/>
            <a:ext cx="3200400" cy="1164380"/>
          </a:xfrm>
        </p:spPr>
        <p:txBody>
          <a:bodyPr/>
          <a:lstStyle/>
          <a:p>
            <a:r>
              <a:rPr lang="en-US" dirty="0"/>
              <a:t>Foundation</a:t>
            </a:r>
            <a:br>
              <a:rPr lang="en-US" dirty="0"/>
            </a:br>
            <a:r>
              <a:rPr lang="en-US" dirty="0"/>
              <a:t>Connection </a:t>
            </a:r>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13"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 </a:t>
            </a:r>
          </a:p>
        </p:txBody>
      </p:sp>
    </p:spTree>
    <p:extLst>
      <p:ext uri="{BB962C8B-B14F-4D97-AF65-F5344CB8AC3E}">
        <p14:creationId xmlns:p14="http://schemas.microsoft.com/office/powerpoint/2010/main" val="35150708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57200" y="437817"/>
            <a:ext cx="3251931" cy="6463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smtClean="0">
                <a:solidFill>
                  <a:schemeClr val="accent2"/>
                </a:solidFill>
                <a:latin typeface="Calibri" charset="0"/>
                <a:ea typeface="Calibri" charset="0"/>
                <a:cs typeface="Calibri" charset="0"/>
              </a:rPr>
              <a:t>Date: 3/20/17                                                                                                                     </a:t>
            </a:r>
            <a:r>
              <a:rPr lang="it-IT" dirty="0" err="1" smtClean="0">
                <a:solidFill>
                  <a:schemeClr val="accent2"/>
                </a:solidFill>
                <a:latin typeface="Calibri" charset="0"/>
                <a:ea typeface="Calibri" charset="0"/>
                <a:cs typeface="Calibri" charset="0"/>
              </a:rPr>
              <a:t>Topic</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Final</a:t>
            </a:r>
            <a:r>
              <a:rPr lang="it-IT" dirty="0" smtClean="0">
                <a:solidFill>
                  <a:schemeClr val="accent2"/>
                </a:solidFill>
                <a:latin typeface="Calibri" charset="0"/>
                <a:ea typeface="Calibri" charset="0"/>
                <a:cs typeface="Calibri" charset="0"/>
              </a:rPr>
              <a:t> Presentation </a:t>
            </a:r>
          </a:p>
        </p:txBody>
      </p:sp>
      <p:sp>
        <p:nvSpPr>
          <p:cNvPr id="8" name="Text Placeholder 7"/>
          <p:cNvSpPr>
            <a:spLocks noGrp="1"/>
          </p:cNvSpPr>
          <p:nvPr>
            <p:ph type="body" sz="half" idx="2"/>
          </p:nvPr>
        </p:nvSpPr>
        <p:spPr>
          <a:xfrm>
            <a:off x="457200" y="2044933"/>
            <a:ext cx="3200400" cy="4381956"/>
          </a:xfrm>
        </p:spPr>
        <p:txBody>
          <a:bodyPr>
            <a:normAutofit/>
          </a:bodyPr>
          <a:lstStyle/>
          <a:p>
            <a:endParaRPr lang="en-US" dirty="0" smtClean="0"/>
          </a:p>
          <a:p>
            <a:pPr marL="342900" indent="-342900">
              <a:buFont typeface="+mj-lt"/>
              <a:buAutoNum type="arabicPeriod"/>
            </a:pPr>
            <a:r>
              <a:rPr lang="en-US" dirty="0" smtClean="0"/>
              <a:t>The concrete base is constructed</a:t>
            </a:r>
          </a:p>
          <a:p>
            <a:pPr marL="342900" indent="-342900">
              <a:buFont typeface="+mj-lt"/>
              <a:buAutoNum type="arabicPeriod"/>
            </a:pPr>
            <a:r>
              <a:rPr lang="en-US" dirty="0" smtClean="0"/>
              <a:t>The canopy is laid out flat on top of the concrete base</a:t>
            </a:r>
          </a:p>
          <a:p>
            <a:pPr marL="342900" indent="-342900">
              <a:buFont typeface="+mj-lt"/>
              <a:buAutoNum type="arabicPeriod"/>
            </a:pPr>
            <a:r>
              <a:rPr lang="en-US" dirty="0" smtClean="0"/>
              <a:t>The canopy is pushed/pulled into place</a:t>
            </a:r>
          </a:p>
          <a:p>
            <a:pPr marL="342900" indent="-342900">
              <a:buFont typeface="+mj-lt"/>
              <a:buAutoNum type="arabicPeriod"/>
            </a:pPr>
            <a:r>
              <a:rPr lang="en-US" dirty="0" smtClean="0"/>
              <a:t>A finalized form is produced and secured to the base</a:t>
            </a:r>
          </a:p>
          <a:p>
            <a:pPr marL="342900" indent="-342900">
              <a:buFont typeface="+mj-lt"/>
              <a:buAutoNum type="arabicPeriod"/>
            </a:pPr>
            <a:r>
              <a:rPr lang="en-US" dirty="0" smtClean="0"/>
              <a:t>The rain protection canopy is added</a:t>
            </a:r>
            <a:endParaRPr lang="en-US" dirty="0"/>
          </a:p>
          <a:p>
            <a:r>
              <a:rPr lang="en-US" dirty="0" smtClean="0"/>
              <a:t>&gt;&gt;Josh Rosenthal</a:t>
            </a:r>
            <a:endParaRPr lang="en-US" dirty="0"/>
          </a:p>
        </p:txBody>
      </p:sp>
      <p:sp>
        <p:nvSpPr>
          <p:cNvPr id="10" name="Title 8"/>
          <p:cNvSpPr>
            <a:spLocks noGrp="1"/>
          </p:cNvSpPr>
          <p:nvPr>
            <p:ph type="title"/>
          </p:nvPr>
        </p:nvSpPr>
        <p:spPr>
          <a:xfrm>
            <a:off x="0" y="1519815"/>
            <a:ext cx="4825999" cy="592217"/>
          </a:xfrm>
        </p:spPr>
        <p:txBody>
          <a:bodyPr>
            <a:normAutofit/>
          </a:bodyPr>
          <a:lstStyle/>
          <a:p>
            <a:r>
              <a:rPr lang="en-US" sz="2800" dirty="0" smtClean="0"/>
              <a:t>Construction Diagram</a:t>
            </a:r>
            <a:endParaRPr lang="en-US" sz="2800" dirty="0"/>
          </a:p>
        </p:txBody>
      </p:sp>
      <p:sp>
        <p:nvSpPr>
          <p:cNvPr id="9" name="Footer Placeholder 4"/>
          <p:cNvSpPr>
            <a:spLocks noGrp="1"/>
          </p:cNvSpPr>
          <p:nvPr>
            <p:ph type="ftr" sz="quarter" idx="4294967295"/>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smtClean="0"/>
              <a:t>Timber Tectonics in the Digital Age - Winter 2017</a:t>
            </a:r>
            <a:endParaRPr lang="it-IT" dirty="0"/>
          </a:p>
        </p:txBody>
      </p:sp>
      <p:pic>
        <p:nvPicPr>
          <p:cNvPr id="6" name="Picture 5"/>
          <p:cNvPicPr>
            <a:picLocks noChangeAspect="1"/>
          </p:cNvPicPr>
          <p:nvPr/>
        </p:nvPicPr>
        <p:blipFill>
          <a:blip r:embed="rId2"/>
          <a:stretch>
            <a:fillRect/>
          </a:stretch>
        </p:blipFill>
        <p:spPr>
          <a:xfrm>
            <a:off x="4104179" y="1681431"/>
            <a:ext cx="8154561" cy="2963078"/>
          </a:xfrm>
          <a:prstGeom prst="rect">
            <a:avLst/>
          </a:prstGeom>
        </p:spPr>
      </p:pic>
    </p:spTree>
    <p:extLst>
      <p:ext uri="{BB962C8B-B14F-4D97-AF65-F5344CB8AC3E}">
        <p14:creationId xmlns:p14="http://schemas.microsoft.com/office/powerpoint/2010/main" val="29766162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399" y="1174175"/>
            <a:ext cx="8076590" cy="409133"/>
          </a:xfrm>
        </p:spPr>
        <p:txBody>
          <a:bodyPr>
            <a:normAutofit fontScale="90000"/>
          </a:bodyPr>
          <a:lstStyle/>
          <a:p>
            <a:r>
              <a:rPr lang="en-US" sz="2400" dirty="0" smtClean="0"/>
              <a:t>Module Connection to </a:t>
            </a:r>
            <a:br>
              <a:rPr lang="en-US" sz="2400" dirty="0" smtClean="0"/>
            </a:br>
            <a:r>
              <a:rPr lang="en-US" sz="2400" dirty="0" smtClean="0"/>
              <a:t>Fabric Enclosure </a:t>
            </a:r>
            <a:endParaRPr lang="en-US" sz="2400" dirty="0"/>
          </a:p>
        </p:txBody>
      </p:sp>
      <p:sp>
        <p:nvSpPr>
          <p:cNvPr id="6"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smtClean="0"/>
              <a:t>Timber Tectonics in the Digital Age - Winter 2017</a:t>
            </a:r>
            <a:endParaRPr lang="it-IT" dirty="0"/>
          </a:p>
        </p:txBody>
      </p:sp>
      <p:sp>
        <p:nvSpPr>
          <p:cNvPr id="8" name="Rettangolo 2"/>
          <p:cNvSpPr/>
          <p:nvPr/>
        </p:nvSpPr>
        <p:spPr>
          <a:xfrm>
            <a:off x="305756" y="205256"/>
            <a:ext cx="11783346"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smtClean="0">
                <a:solidFill>
                  <a:schemeClr val="accent2"/>
                </a:solidFill>
                <a:latin typeface="Calibri" charset="0"/>
                <a:ea typeface="Calibri" charset="0"/>
                <a:cs typeface="Calibri" charset="0"/>
              </a:rPr>
              <a:t>Date:  March 20 2017							</a:t>
            </a:r>
            <a:r>
              <a:rPr lang="it-IT" dirty="0">
                <a:solidFill>
                  <a:schemeClr val="accent2"/>
                </a:solidFill>
                <a:latin typeface="Calibri" charset="0"/>
                <a:ea typeface="Calibri" charset="0"/>
                <a:cs typeface="Calibri" charset="0"/>
              </a:rPr>
              <a:t>	 </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Topic</a:t>
            </a:r>
            <a:r>
              <a:rPr lang="it-IT" dirty="0" smtClean="0">
                <a:solidFill>
                  <a:schemeClr val="accent2"/>
                </a:solidFill>
                <a:latin typeface="Calibri" charset="0"/>
                <a:ea typeface="Calibri" charset="0"/>
                <a:cs typeface="Calibri" charset="0"/>
              </a:rPr>
              <a:t>: </a:t>
            </a:r>
            <a:r>
              <a:rPr lang="it-IT" dirty="0" err="1" smtClean="0">
                <a:solidFill>
                  <a:schemeClr val="accent2"/>
                </a:solidFill>
                <a:latin typeface="Calibri" charset="0"/>
                <a:ea typeface="Calibri" charset="0"/>
                <a:cs typeface="Calibri" charset="0"/>
              </a:rPr>
              <a:t>Final</a:t>
            </a:r>
            <a:r>
              <a:rPr lang="it-IT" dirty="0" smtClean="0">
                <a:solidFill>
                  <a:schemeClr val="accent2"/>
                </a:solidFill>
                <a:latin typeface="Calibri" charset="0"/>
                <a:ea typeface="Calibri" charset="0"/>
                <a:cs typeface="Calibri" charset="0"/>
              </a:rPr>
              <a:t> Presentation </a:t>
            </a:r>
          </a:p>
        </p:txBody>
      </p:sp>
      <p:pic>
        <p:nvPicPr>
          <p:cNvPr id="14" name="Picture 13" descr="Moodule Connection Axon.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6444" y="690330"/>
            <a:ext cx="8094734" cy="5237769"/>
          </a:xfrm>
          <a:prstGeom prst="rect">
            <a:avLst/>
          </a:prstGeom>
        </p:spPr>
      </p:pic>
      <p:cxnSp>
        <p:nvCxnSpPr>
          <p:cNvPr id="16" name="Straight Connector 15"/>
          <p:cNvCxnSpPr/>
          <p:nvPr/>
        </p:nvCxnSpPr>
        <p:spPr>
          <a:xfrm flipH="1" flipV="1">
            <a:off x="432399" y="1735666"/>
            <a:ext cx="3434045" cy="14112"/>
          </a:xfrm>
          <a:prstGeom prst="line">
            <a:avLst/>
          </a:prstGeom>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423354" y="1787256"/>
            <a:ext cx="3443090" cy="1615827"/>
          </a:xfrm>
          <a:prstGeom prst="rect">
            <a:avLst/>
          </a:prstGeom>
          <a:noFill/>
        </p:spPr>
        <p:txBody>
          <a:bodyPr wrap="square" rtlCol="0">
            <a:spAutoFit/>
          </a:bodyPr>
          <a:lstStyle/>
          <a:p>
            <a:r>
              <a:rPr lang="en-US" sz="1100" dirty="0" smtClean="0"/>
              <a:t>A square shouldered carriage bolt is used to connect </a:t>
            </a:r>
          </a:p>
          <a:p>
            <a:r>
              <a:rPr lang="en-US" sz="1100" dirty="0" smtClean="0"/>
              <a:t>the four laths and fabric enclosure. </a:t>
            </a:r>
          </a:p>
          <a:p>
            <a:endParaRPr lang="en-US" sz="1100" dirty="0"/>
          </a:p>
          <a:p>
            <a:r>
              <a:rPr lang="en-US" sz="1100" dirty="0" smtClean="0"/>
              <a:t>The bolt is inserted from the bottom of the assembly and fixed with a hex nut on top. </a:t>
            </a:r>
          </a:p>
          <a:p>
            <a:endParaRPr lang="en-US" sz="1100" dirty="0"/>
          </a:p>
          <a:p>
            <a:r>
              <a:rPr lang="en-US" sz="1100" dirty="0" smtClean="0"/>
              <a:t>Once the final form is achieved, the </a:t>
            </a:r>
            <a:r>
              <a:rPr lang="en-US" sz="1100" dirty="0" err="1" smtClean="0"/>
              <a:t>grommetted</a:t>
            </a:r>
            <a:r>
              <a:rPr lang="en-US" sz="1100" dirty="0" smtClean="0"/>
              <a:t> fabric enclosure is draped over the top of the structured and secured with acorn nuts. </a:t>
            </a:r>
          </a:p>
        </p:txBody>
      </p:sp>
    </p:spTree>
    <p:extLst>
      <p:ext uri="{BB962C8B-B14F-4D97-AF65-F5344CB8AC3E}">
        <p14:creationId xmlns:p14="http://schemas.microsoft.com/office/powerpoint/2010/main" val="17369012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352" y="706995"/>
            <a:ext cx="10896327" cy="484577"/>
          </a:xfrm>
        </p:spPr>
        <p:txBody>
          <a:bodyPr>
            <a:normAutofit fontScale="90000"/>
          </a:bodyPr>
          <a:lstStyle/>
          <a:p>
            <a:r>
              <a:rPr lang="en-US" sz="3600" dirty="0"/>
              <a:t>Work Process</a:t>
            </a:r>
          </a:p>
        </p:txBody>
      </p:sp>
      <p:sp>
        <p:nvSpPr>
          <p:cNvPr id="4" name="Date Placeholder 3"/>
          <p:cNvSpPr>
            <a:spLocks noGrp="1"/>
          </p:cNvSpPr>
          <p:nvPr>
            <p:ph type="dt" sz="half" idx="4294967295"/>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Valentina Leoni </a:t>
            </a:r>
          </a:p>
        </p:txBody>
      </p:sp>
      <p:sp>
        <p:nvSpPr>
          <p:cNvPr id="6"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7" name="Slide Number Placeholder 5"/>
          <p:cNvSpPr>
            <a:spLocks noGrp="1"/>
          </p:cNvSpPr>
          <p:nvPr>
            <p:ph type="sldNum" sz="quarter" idx="4"/>
          </p:nvPr>
        </p:nvSpPr>
        <p:spPr>
          <a:xfrm>
            <a:off x="10578892" y="6425851"/>
            <a:ext cx="377830" cy="365125"/>
          </a:xfrm>
          <a:prstGeom prst="rect">
            <a:avLst/>
          </a:prstGeom>
        </p:spPr>
        <p:txBody>
          <a:bodyPr vert="horz" lIns="91440" tIns="45720" rIns="91440" bIns="45720" rtlCol="0" anchor="ctr"/>
          <a:lstStyle>
            <a:lvl1pPr algn="r">
              <a:defRPr sz="1200">
                <a:solidFill>
                  <a:schemeClr val="accent2"/>
                </a:solidFill>
              </a:defRPr>
            </a:lvl1pPr>
          </a:lstStyle>
          <a:p>
            <a:r>
              <a:rPr lang="it-IT" dirty="0"/>
              <a:t>9</a:t>
            </a:r>
          </a:p>
        </p:txBody>
      </p:sp>
      <p:sp>
        <p:nvSpPr>
          <p:cNvPr id="8" name="Rettangolo 2"/>
          <p:cNvSpPr/>
          <p:nvPr/>
        </p:nvSpPr>
        <p:spPr>
          <a:xfrm>
            <a:off x="259352" y="205256"/>
            <a:ext cx="11308671"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March 19 2017 						Topic: Canopy Final</a:t>
            </a:r>
          </a:p>
        </p:txBody>
      </p:sp>
      <p:sp>
        <p:nvSpPr>
          <p:cNvPr id="11" name="Text Placeholder 7"/>
          <p:cNvSpPr txBox="1">
            <a:spLocks/>
          </p:cNvSpPr>
          <p:nvPr/>
        </p:nvSpPr>
        <p:spPr>
          <a:xfrm>
            <a:off x="1097279" y="1484986"/>
            <a:ext cx="4506446" cy="764244"/>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sp>
        <p:nvSpPr>
          <p:cNvPr id="10" name="TextBox 9"/>
          <p:cNvSpPr txBox="1"/>
          <p:nvPr/>
        </p:nvSpPr>
        <p:spPr>
          <a:xfrm>
            <a:off x="259352" y="1211423"/>
            <a:ext cx="11349037" cy="369332"/>
          </a:xfrm>
          <a:prstGeom prst="rect">
            <a:avLst/>
          </a:prstGeom>
          <a:noFill/>
        </p:spPr>
        <p:txBody>
          <a:bodyPr wrap="square" rtlCol="0">
            <a:spAutoFit/>
          </a:bodyPr>
          <a:lstStyle/>
          <a:p>
            <a:r>
              <a:rPr lang="en-US" dirty="0"/>
              <a:t>		      </a:t>
            </a:r>
          </a:p>
        </p:txBody>
      </p:sp>
      <p:pic>
        <p:nvPicPr>
          <p:cNvPr id="20" name="Picture 19"/>
          <p:cNvPicPr>
            <a:picLocks noChangeAspect="1"/>
          </p:cNvPicPr>
          <p:nvPr/>
        </p:nvPicPr>
        <p:blipFill rotWithShape="1">
          <a:blip r:embed="rId2"/>
          <a:srcRect l="10051"/>
          <a:stretch/>
        </p:blipFill>
        <p:spPr>
          <a:xfrm rot="5400000">
            <a:off x="3086253" y="2284246"/>
            <a:ext cx="4138373" cy="3450618"/>
          </a:xfrm>
          <a:prstGeom prst="rect">
            <a:avLst/>
          </a:prstGeom>
        </p:spPr>
      </p:pic>
      <p:pic>
        <p:nvPicPr>
          <p:cNvPr id="13" name="Picture 12"/>
          <p:cNvPicPr>
            <a:picLocks noChangeAspect="1"/>
          </p:cNvPicPr>
          <p:nvPr/>
        </p:nvPicPr>
        <p:blipFill rotWithShape="1">
          <a:blip r:embed="rId3"/>
          <a:srcRect l="23188"/>
          <a:stretch/>
        </p:blipFill>
        <p:spPr>
          <a:xfrm rot="5400000">
            <a:off x="7066106" y="1989168"/>
            <a:ext cx="4138370" cy="4040775"/>
          </a:xfrm>
          <a:prstGeom prst="rect">
            <a:avLst/>
          </a:prstGeom>
        </p:spPr>
      </p:pic>
      <p:pic>
        <p:nvPicPr>
          <p:cNvPr id="15" name="Picture 14"/>
          <p:cNvPicPr>
            <a:picLocks noChangeAspect="1"/>
          </p:cNvPicPr>
          <p:nvPr/>
        </p:nvPicPr>
        <p:blipFill rotWithShape="1">
          <a:blip r:embed="rId4"/>
          <a:srcRect r="14804"/>
          <a:stretch/>
        </p:blipFill>
        <p:spPr>
          <a:xfrm>
            <a:off x="1006692" y="1940369"/>
            <a:ext cx="2189284" cy="1927279"/>
          </a:xfrm>
          <a:prstGeom prst="rect">
            <a:avLst/>
          </a:prstGeom>
        </p:spPr>
      </p:pic>
      <p:pic>
        <p:nvPicPr>
          <p:cNvPr id="16" name="Picture 15"/>
          <p:cNvPicPr>
            <a:picLocks noChangeAspect="1"/>
          </p:cNvPicPr>
          <p:nvPr/>
        </p:nvPicPr>
        <p:blipFill rotWithShape="1">
          <a:blip r:embed="rId5"/>
          <a:srcRect l="9347" r="8156"/>
          <a:stretch/>
        </p:blipFill>
        <p:spPr>
          <a:xfrm>
            <a:off x="1006692" y="4088423"/>
            <a:ext cx="2189284" cy="1990320"/>
          </a:xfrm>
          <a:prstGeom prst="rect">
            <a:avLst/>
          </a:prstGeom>
        </p:spPr>
      </p:pic>
    </p:spTree>
    <p:extLst>
      <p:ext uri="{BB962C8B-B14F-4D97-AF65-F5344CB8AC3E}">
        <p14:creationId xmlns:p14="http://schemas.microsoft.com/office/powerpoint/2010/main" val="533587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352" y="706995"/>
            <a:ext cx="10896327" cy="484577"/>
          </a:xfrm>
        </p:spPr>
        <p:txBody>
          <a:bodyPr>
            <a:normAutofit fontScale="90000"/>
          </a:bodyPr>
          <a:lstStyle/>
          <a:p>
            <a:r>
              <a:rPr lang="en-US" sz="3600" dirty="0"/>
              <a:t>Work Process</a:t>
            </a:r>
          </a:p>
        </p:txBody>
      </p:sp>
      <p:sp>
        <p:nvSpPr>
          <p:cNvPr id="6"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8" name="Rettangolo 2"/>
          <p:cNvSpPr/>
          <p:nvPr/>
        </p:nvSpPr>
        <p:spPr>
          <a:xfrm>
            <a:off x="259352" y="205256"/>
            <a:ext cx="11308671"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March 19 2017 						Topic: Canopy Final</a:t>
            </a:r>
          </a:p>
        </p:txBody>
      </p:sp>
      <p:sp>
        <p:nvSpPr>
          <p:cNvPr id="11" name="Text Placeholder 7"/>
          <p:cNvSpPr txBox="1">
            <a:spLocks/>
          </p:cNvSpPr>
          <p:nvPr/>
        </p:nvSpPr>
        <p:spPr>
          <a:xfrm>
            <a:off x="1097279" y="1484986"/>
            <a:ext cx="4506446" cy="764244"/>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p>
        </p:txBody>
      </p:sp>
      <p:sp>
        <p:nvSpPr>
          <p:cNvPr id="10" name="TextBox 9"/>
          <p:cNvSpPr txBox="1"/>
          <p:nvPr/>
        </p:nvSpPr>
        <p:spPr>
          <a:xfrm>
            <a:off x="259352" y="1211423"/>
            <a:ext cx="11349037" cy="369332"/>
          </a:xfrm>
          <a:prstGeom prst="rect">
            <a:avLst/>
          </a:prstGeom>
          <a:noFill/>
        </p:spPr>
        <p:txBody>
          <a:bodyPr wrap="square" rtlCol="0">
            <a:spAutoFit/>
          </a:bodyPr>
          <a:lstStyle/>
          <a:p>
            <a:r>
              <a:rPr lang="en-US" dirty="0"/>
              <a:t>		      </a:t>
            </a:r>
          </a:p>
        </p:txBody>
      </p:sp>
      <p:pic>
        <p:nvPicPr>
          <p:cNvPr id="3" name="Picture 2" descr="IMG_926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70795" y="2403786"/>
            <a:ext cx="4006118" cy="3004589"/>
          </a:xfrm>
          <a:prstGeom prst="rect">
            <a:avLst/>
          </a:prstGeom>
        </p:spPr>
      </p:pic>
      <p:pic>
        <p:nvPicPr>
          <p:cNvPr id="4" name="Picture 3" descr="IMG_926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608274" y="2384826"/>
            <a:ext cx="4054177" cy="3040633"/>
          </a:xfrm>
          <a:prstGeom prst="rect">
            <a:avLst/>
          </a:prstGeom>
        </p:spPr>
      </p:pic>
      <p:pic>
        <p:nvPicPr>
          <p:cNvPr id="7" name="Picture 6" descr="IMG_9256.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118774" y="2384824"/>
            <a:ext cx="4054179" cy="3040635"/>
          </a:xfrm>
          <a:prstGeom prst="rect">
            <a:avLst/>
          </a:prstGeom>
        </p:spPr>
      </p:pic>
    </p:spTree>
    <p:extLst>
      <p:ext uri="{BB962C8B-B14F-4D97-AF65-F5344CB8AC3E}">
        <p14:creationId xmlns:p14="http://schemas.microsoft.com/office/powerpoint/2010/main" val="2330271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352" y="706995"/>
            <a:ext cx="10896327" cy="484577"/>
          </a:xfrm>
        </p:spPr>
        <p:txBody>
          <a:bodyPr>
            <a:normAutofit fontScale="90000"/>
          </a:bodyPr>
          <a:lstStyle/>
          <a:p>
            <a:r>
              <a:rPr lang="en-US" sz="3600" dirty="0"/>
              <a:t>Bending Test</a:t>
            </a:r>
          </a:p>
        </p:txBody>
      </p:sp>
      <p:sp>
        <p:nvSpPr>
          <p:cNvPr id="6"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8" name="Rettangolo 2"/>
          <p:cNvSpPr/>
          <p:nvPr/>
        </p:nvSpPr>
        <p:spPr>
          <a:xfrm>
            <a:off x="259352" y="205256"/>
            <a:ext cx="11308671"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March 19 2017 						Topic: Canopy Final</a:t>
            </a:r>
          </a:p>
        </p:txBody>
      </p:sp>
      <p:sp>
        <p:nvSpPr>
          <p:cNvPr id="11" name="Text Placeholder 7"/>
          <p:cNvSpPr txBox="1">
            <a:spLocks/>
          </p:cNvSpPr>
          <p:nvPr/>
        </p:nvSpPr>
        <p:spPr>
          <a:xfrm>
            <a:off x="1097279" y="1484986"/>
            <a:ext cx="4506446" cy="764244"/>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p>
        </p:txBody>
      </p:sp>
      <p:sp>
        <p:nvSpPr>
          <p:cNvPr id="10" name="TextBox 9"/>
          <p:cNvSpPr txBox="1"/>
          <p:nvPr/>
        </p:nvSpPr>
        <p:spPr>
          <a:xfrm>
            <a:off x="259352" y="1211423"/>
            <a:ext cx="11349037" cy="369332"/>
          </a:xfrm>
          <a:prstGeom prst="rect">
            <a:avLst/>
          </a:prstGeom>
          <a:noFill/>
        </p:spPr>
        <p:txBody>
          <a:bodyPr wrap="square" rtlCol="0">
            <a:spAutoFit/>
          </a:bodyPr>
          <a:lstStyle/>
          <a:p>
            <a:r>
              <a:rPr lang="en-US" dirty="0"/>
              <a:t>Single Unit</a:t>
            </a:r>
          </a:p>
        </p:txBody>
      </p:sp>
      <p:pic>
        <p:nvPicPr>
          <p:cNvPr id="20" name="Picture 19"/>
          <p:cNvPicPr>
            <a:picLocks noChangeAspect="1"/>
          </p:cNvPicPr>
          <p:nvPr/>
        </p:nvPicPr>
        <p:blipFill rotWithShape="1">
          <a:blip r:embed="rId2"/>
          <a:srcRect t="40627" b="17448"/>
          <a:stretch/>
        </p:blipFill>
        <p:spPr>
          <a:xfrm>
            <a:off x="5002823" y="1947903"/>
            <a:ext cx="6152856" cy="1934691"/>
          </a:xfrm>
          <a:prstGeom prst="rect">
            <a:avLst/>
          </a:prstGeom>
        </p:spPr>
      </p:pic>
      <p:pic>
        <p:nvPicPr>
          <p:cNvPr id="18" name="Picture 17"/>
          <p:cNvPicPr>
            <a:picLocks noChangeAspect="1"/>
          </p:cNvPicPr>
          <p:nvPr/>
        </p:nvPicPr>
        <p:blipFill rotWithShape="1">
          <a:blip r:embed="rId3"/>
          <a:srcRect t="40627" b="17492"/>
          <a:stretch/>
        </p:blipFill>
        <p:spPr>
          <a:xfrm>
            <a:off x="5002823" y="4124013"/>
            <a:ext cx="6152854" cy="1932688"/>
          </a:xfrm>
          <a:prstGeom prst="rect">
            <a:avLst/>
          </a:prstGeom>
        </p:spPr>
      </p:pic>
    </p:spTree>
    <p:extLst>
      <p:ext uri="{BB962C8B-B14F-4D97-AF65-F5344CB8AC3E}">
        <p14:creationId xmlns:p14="http://schemas.microsoft.com/office/powerpoint/2010/main" val="1295608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352" y="706995"/>
            <a:ext cx="10896327" cy="484577"/>
          </a:xfrm>
        </p:spPr>
        <p:txBody>
          <a:bodyPr>
            <a:normAutofit fontScale="90000"/>
          </a:bodyPr>
          <a:lstStyle/>
          <a:p>
            <a:r>
              <a:rPr lang="en-US" sz="3600" dirty="0"/>
              <a:t>Bending Test</a:t>
            </a:r>
          </a:p>
        </p:txBody>
      </p:sp>
      <p:sp>
        <p:nvSpPr>
          <p:cNvPr id="4" name="Date Placeholder 3"/>
          <p:cNvSpPr>
            <a:spLocks noGrp="1"/>
          </p:cNvSpPr>
          <p:nvPr>
            <p:ph type="dt" sz="half" idx="4294967295"/>
          </p:nvPr>
        </p:nvSpPr>
        <p:spPr>
          <a:xfrm>
            <a:off x="1097280" y="6445889"/>
            <a:ext cx="2472271" cy="365125"/>
          </a:xfrm>
          <a:prstGeom prst="rect">
            <a:avLst/>
          </a:prstGeom>
        </p:spPr>
        <p:txBody>
          <a:bodyPr vert="horz" lIns="91440" tIns="45720" rIns="91440" bIns="45720" rtlCol="0" anchor="ctr"/>
          <a:lstStyle>
            <a:lvl1pPr algn="l">
              <a:defRPr sz="1200" b="1">
                <a:solidFill>
                  <a:schemeClr val="accent2"/>
                </a:solidFill>
              </a:defRPr>
            </a:lvl1pPr>
          </a:lstStyle>
          <a:p>
            <a:r>
              <a:rPr lang="it-IT" dirty="0"/>
              <a:t>Valentina Leoni </a:t>
            </a:r>
          </a:p>
        </p:txBody>
      </p:sp>
      <p:sp>
        <p:nvSpPr>
          <p:cNvPr id="6" name="Footer Placeholder 4"/>
          <p:cNvSpPr>
            <a:spLocks noGrp="1"/>
          </p:cNvSpPr>
          <p:nvPr>
            <p:ph type="ftr" sz="quarter" idx="3"/>
          </p:nvPr>
        </p:nvSpPr>
        <p:spPr>
          <a:xfrm>
            <a:off x="3686185" y="6438353"/>
            <a:ext cx="4822804" cy="365125"/>
          </a:xfrm>
          <a:prstGeom prst="rect">
            <a:avLst/>
          </a:prstGeom>
        </p:spPr>
        <p:txBody>
          <a:bodyPr vert="horz" lIns="91440" tIns="45720" rIns="91440" bIns="45720" rtlCol="0" anchor="ctr"/>
          <a:lstStyle>
            <a:lvl1pPr algn="ctr">
              <a:defRPr sz="1200" cap="all" baseline="0">
                <a:solidFill>
                  <a:schemeClr val="accent2"/>
                </a:solidFill>
              </a:defRPr>
            </a:lvl1pPr>
          </a:lstStyle>
          <a:p>
            <a:r>
              <a:rPr lang="it-IT" dirty="0"/>
              <a:t>Timber Tectonics in the Digital Age - Winter 2017</a:t>
            </a:r>
          </a:p>
        </p:txBody>
      </p:sp>
      <p:sp>
        <p:nvSpPr>
          <p:cNvPr id="7" name="Slide Number Placeholder 5"/>
          <p:cNvSpPr>
            <a:spLocks noGrp="1"/>
          </p:cNvSpPr>
          <p:nvPr>
            <p:ph type="sldNum" sz="quarter" idx="4"/>
          </p:nvPr>
        </p:nvSpPr>
        <p:spPr>
          <a:xfrm>
            <a:off x="10578892" y="6425851"/>
            <a:ext cx="377830" cy="365125"/>
          </a:xfrm>
          <a:prstGeom prst="rect">
            <a:avLst/>
          </a:prstGeom>
        </p:spPr>
        <p:txBody>
          <a:bodyPr vert="horz" lIns="91440" tIns="45720" rIns="91440" bIns="45720" rtlCol="0" anchor="ctr"/>
          <a:lstStyle>
            <a:lvl1pPr algn="r">
              <a:defRPr sz="1200">
                <a:solidFill>
                  <a:schemeClr val="accent2"/>
                </a:solidFill>
              </a:defRPr>
            </a:lvl1pPr>
          </a:lstStyle>
          <a:p>
            <a:r>
              <a:rPr lang="it-IT" dirty="0"/>
              <a:t>9</a:t>
            </a:r>
          </a:p>
        </p:txBody>
      </p:sp>
      <p:sp>
        <p:nvSpPr>
          <p:cNvPr id="8" name="Rettangolo 2"/>
          <p:cNvSpPr/>
          <p:nvPr/>
        </p:nvSpPr>
        <p:spPr>
          <a:xfrm>
            <a:off x="259352" y="205256"/>
            <a:ext cx="11308671" cy="36933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a:solidFill>
                  <a:schemeClr val="accent2"/>
                </a:solidFill>
                <a:latin typeface="Calibri" charset="0"/>
                <a:ea typeface="Calibri" charset="0"/>
                <a:cs typeface="Calibri" charset="0"/>
              </a:rPr>
              <a:t>Date:  March 19 2017 						Topic: Canopy Final</a:t>
            </a:r>
          </a:p>
        </p:txBody>
      </p:sp>
      <p:sp>
        <p:nvSpPr>
          <p:cNvPr id="11" name="Text Placeholder 7"/>
          <p:cNvSpPr txBox="1">
            <a:spLocks/>
          </p:cNvSpPr>
          <p:nvPr/>
        </p:nvSpPr>
        <p:spPr>
          <a:xfrm>
            <a:off x="1097279" y="1484986"/>
            <a:ext cx="4506446" cy="764244"/>
          </a:xfrm>
          <a:prstGeom prst="rect">
            <a:avLst/>
          </a:prstGeom>
        </p:spPr>
        <p:txBody>
          <a:bodyPr vert="horz" lIns="91440" tIns="45720" rIns="91440" bIns="45720" rtlCol="0" anchor="t"/>
          <a:lstStyle>
            <a:defPPr>
              <a:defRPr lang="it-IT"/>
            </a:defPPr>
            <a:lvl1pPr marL="0" algn="l" defTabSz="914400" rtl="0" eaLnBrk="1" latinLnBrk="0" hangingPunct="1">
              <a:defRPr sz="12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p>
        </p:txBody>
      </p:sp>
      <p:sp>
        <p:nvSpPr>
          <p:cNvPr id="12" name="Slide Number Placeholder 5"/>
          <p:cNvSpPr txBox="1">
            <a:spLocks/>
          </p:cNvSpPr>
          <p:nvPr/>
        </p:nvSpPr>
        <p:spPr>
          <a:xfrm>
            <a:off x="9688882" y="6425851"/>
            <a:ext cx="1145771"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accent2"/>
                </a:solidFill>
              </a:rPr>
              <a:t>WEEK #</a:t>
            </a:r>
          </a:p>
        </p:txBody>
      </p:sp>
      <p:sp>
        <p:nvSpPr>
          <p:cNvPr id="10" name="TextBox 9"/>
          <p:cNvSpPr txBox="1"/>
          <p:nvPr/>
        </p:nvSpPr>
        <p:spPr>
          <a:xfrm>
            <a:off x="259352" y="1211423"/>
            <a:ext cx="11349037" cy="369332"/>
          </a:xfrm>
          <a:prstGeom prst="rect">
            <a:avLst/>
          </a:prstGeom>
          <a:noFill/>
        </p:spPr>
        <p:txBody>
          <a:bodyPr wrap="square" rtlCol="0">
            <a:spAutoFit/>
          </a:bodyPr>
          <a:lstStyle/>
          <a:p>
            <a:r>
              <a:rPr lang="en-US" dirty="0"/>
              <a:t>Two Units</a:t>
            </a:r>
          </a:p>
        </p:txBody>
      </p:sp>
      <p:pic>
        <p:nvPicPr>
          <p:cNvPr id="20" name="Picture 19"/>
          <p:cNvPicPr>
            <a:picLocks noChangeAspect="1"/>
          </p:cNvPicPr>
          <p:nvPr/>
        </p:nvPicPr>
        <p:blipFill rotWithShape="1">
          <a:blip r:embed="rId2"/>
          <a:srcRect t="44655" b="13420"/>
          <a:stretch/>
        </p:blipFill>
        <p:spPr>
          <a:xfrm>
            <a:off x="5002822" y="1947903"/>
            <a:ext cx="6152856" cy="1934691"/>
          </a:xfrm>
          <a:prstGeom prst="rect">
            <a:avLst/>
          </a:prstGeom>
        </p:spPr>
      </p:pic>
      <p:pic>
        <p:nvPicPr>
          <p:cNvPr id="5" name="Picture 4"/>
          <p:cNvPicPr>
            <a:picLocks noChangeAspect="1"/>
          </p:cNvPicPr>
          <p:nvPr/>
        </p:nvPicPr>
        <p:blipFill>
          <a:blip r:embed="rId3"/>
          <a:stretch>
            <a:fillRect/>
          </a:stretch>
        </p:blipFill>
        <p:spPr>
          <a:xfrm rot="5400000">
            <a:off x="1198757" y="2472443"/>
            <a:ext cx="4096293" cy="3072220"/>
          </a:xfrm>
          <a:prstGeom prst="rect">
            <a:avLst/>
          </a:prstGeom>
        </p:spPr>
      </p:pic>
      <p:pic>
        <p:nvPicPr>
          <p:cNvPr id="17" name="Picture 16"/>
          <p:cNvPicPr>
            <a:picLocks noChangeAspect="1"/>
          </p:cNvPicPr>
          <p:nvPr/>
        </p:nvPicPr>
        <p:blipFill rotWithShape="1">
          <a:blip r:embed="rId4"/>
          <a:srcRect t="44655" b="13420"/>
          <a:stretch/>
        </p:blipFill>
        <p:spPr>
          <a:xfrm>
            <a:off x="5002823" y="4124012"/>
            <a:ext cx="6152855" cy="1934691"/>
          </a:xfrm>
          <a:prstGeom prst="rect">
            <a:avLst/>
          </a:prstGeom>
        </p:spPr>
      </p:pic>
    </p:spTree>
    <p:extLst>
      <p:ext uri="{BB962C8B-B14F-4D97-AF65-F5344CB8AC3E}">
        <p14:creationId xmlns:p14="http://schemas.microsoft.com/office/powerpoint/2010/main" val="17843692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4500" dirty="0" smtClean="0">
                <a:ea typeface="Calibri" charset="0"/>
                <a:cs typeface="Calibri" charset="0"/>
              </a:rPr>
              <a:t>Credits</a:t>
            </a:r>
            <a:endParaRPr lang="it-IT" sz="4500" dirty="0">
              <a:ea typeface="Calibri" charset="0"/>
              <a:cs typeface="Calibri" charset="0"/>
            </a:endParaRPr>
          </a:p>
        </p:txBody>
      </p:sp>
      <p:sp>
        <p:nvSpPr>
          <p:cNvPr id="9" name="Segnaposto testo 2"/>
          <p:cNvSpPr txBox="1">
            <a:spLocks/>
          </p:cNvSpPr>
          <p:nvPr/>
        </p:nvSpPr>
        <p:spPr>
          <a:xfrm>
            <a:off x="6782349" y="5897880"/>
            <a:ext cx="2007514" cy="594360"/>
          </a:xfrm>
          <a:prstGeom prst="rect">
            <a:avLst/>
          </a:prstGeom>
        </p:spPr>
        <p:txBody>
          <a:bodyPr vert="horz" lIns="91440" tIns="0" rIns="91440" bIns="0" rtlCol="0">
            <a:normAutofit/>
          </a:bodyPr>
          <a:lstStyle>
            <a:lvl1pPr marL="0" indent="0" algn="l" defTabSz="914400" rtl="0" eaLnBrk="1" latinLnBrk="0" hangingPunct="1">
              <a:lnSpc>
                <a:spcPct val="90000"/>
              </a:lnSpc>
              <a:spcBef>
                <a:spcPts val="0"/>
              </a:spcBef>
              <a:spcAft>
                <a:spcPts val="600"/>
              </a:spcAft>
              <a:buClr>
                <a:schemeClr val="accent1"/>
              </a:buClr>
              <a:buSzPct val="100000"/>
              <a:buFont typeface="Calibri" panose="020F0502020204030204" pitchFamily="34" charset="0"/>
              <a:buNone/>
              <a:defRPr sz="1500" kern="1200">
                <a:solidFill>
                  <a:schemeClr val="accent2"/>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Calibri" pitchFamily="34" charset="0"/>
              <a:buNone/>
              <a:defRPr sz="10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algn="r"/>
            <a:endParaRPr lang="it-IT" sz="2400" dirty="0">
              <a:ln w="3175" cmpd="sng">
                <a:noFill/>
              </a:ln>
              <a:latin typeface="Calibri" charset="0"/>
              <a:ea typeface="Calibri" charset="0"/>
              <a:cs typeface="Calibri" charset="0"/>
            </a:endParaRPr>
          </a:p>
        </p:txBody>
      </p:sp>
      <p:sp>
        <p:nvSpPr>
          <p:cNvPr id="11" name="TextBox 10"/>
          <p:cNvSpPr txBox="1"/>
          <p:nvPr/>
        </p:nvSpPr>
        <p:spPr>
          <a:xfrm>
            <a:off x="1097279" y="4242584"/>
            <a:ext cx="6315281" cy="646331"/>
          </a:xfrm>
          <a:prstGeom prst="rect">
            <a:avLst/>
          </a:prstGeom>
          <a:noFill/>
        </p:spPr>
        <p:txBody>
          <a:bodyPr wrap="square" rtlCol="0">
            <a:spAutoFit/>
          </a:bodyPr>
          <a:lstStyle/>
          <a:p>
            <a:r>
              <a:rPr lang="en-US" i="1" dirty="0" smtClean="0">
                <a:solidFill>
                  <a:schemeClr val="bg1"/>
                </a:solidFill>
              </a:rPr>
              <a:t>(REPLACE THIS WITH YOUR OWN IMAGE </a:t>
            </a:r>
          </a:p>
          <a:p>
            <a:r>
              <a:rPr lang="en-US" i="1" dirty="0" smtClean="0">
                <a:solidFill>
                  <a:schemeClr val="bg1"/>
                </a:solidFill>
              </a:rPr>
              <a:t>OR A CITED CREATIVE COMMONS IMAGE]</a:t>
            </a:r>
            <a:endParaRPr lang="en-US" i="1" dirty="0">
              <a:solidFill>
                <a:schemeClr val="bg1"/>
              </a:solidFill>
            </a:endParaRPr>
          </a:p>
        </p:txBody>
      </p:sp>
      <p:sp>
        <p:nvSpPr>
          <p:cNvPr id="5" name="TextBox 4"/>
          <p:cNvSpPr txBox="1"/>
          <p:nvPr/>
        </p:nvSpPr>
        <p:spPr>
          <a:xfrm>
            <a:off x="1097280" y="240994"/>
            <a:ext cx="3808904" cy="4524316"/>
          </a:xfrm>
          <a:prstGeom prst="rect">
            <a:avLst/>
          </a:prstGeom>
          <a:noFill/>
        </p:spPr>
        <p:txBody>
          <a:bodyPr wrap="square" rtlCol="0">
            <a:spAutoFit/>
          </a:bodyPr>
          <a:lstStyle/>
          <a:p>
            <a:r>
              <a:rPr lang="en-US" dirty="0" smtClean="0">
                <a:solidFill>
                  <a:schemeClr val="accent2"/>
                </a:solidFill>
              </a:rPr>
              <a:t>List of Teammates:</a:t>
            </a:r>
          </a:p>
          <a:p>
            <a:endParaRPr lang="en-US" dirty="0" smtClean="0">
              <a:solidFill>
                <a:schemeClr val="accent2"/>
              </a:solidFill>
            </a:endParaRPr>
          </a:p>
          <a:p>
            <a:r>
              <a:rPr lang="en-US" dirty="0" smtClean="0">
                <a:solidFill>
                  <a:schemeClr val="accent2"/>
                </a:solidFill>
              </a:rPr>
              <a:t>Valentina Leoni</a:t>
            </a:r>
          </a:p>
          <a:p>
            <a:r>
              <a:rPr lang="en-US" dirty="0" smtClean="0">
                <a:solidFill>
                  <a:schemeClr val="accent2"/>
                </a:solidFill>
                <a:hlinkClick r:id="rId2"/>
              </a:rPr>
              <a:t>vleoni@uoregon.edu</a:t>
            </a:r>
            <a:r>
              <a:rPr lang="en-US" dirty="0" smtClean="0">
                <a:solidFill>
                  <a:schemeClr val="accent2"/>
                </a:solidFill>
              </a:rPr>
              <a:t> </a:t>
            </a:r>
          </a:p>
          <a:p>
            <a:endParaRPr lang="en-US" dirty="0" smtClean="0">
              <a:solidFill>
                <a:schemeClr val="accent2"/>
              </a:solidFill>
            </a:endParaRPr>
          </a:p>
          <a:p>
            <a:r>
              <a:rPr lang="en-US" dirty="0" smtClean="0">
                <a:solidFill>
                  <a:schemeClr val="accent2"/>
                </a:solidFill>
              </a:rPr>
              <a:t>Josh Rosenthal</a:t>
            </a:r>
          </a:p>
          <a:p>
            <a:r>
              <a:rPr lang="en-US" dirty="0" smtClean="0">
                <a:solidFill>
                  <a:schemeClr val="accent2"/>
                </a:solidFill>
                <a:hlinkClick r:id="rId3"/>
              </a:rPr>
              <a:t>jrosent2@uoregon.edu</a:t>
            </a:r>
            <a:endParaRPr lang="en-US" dirty="0" smtClean="0">
              <a:solidFill>
                <a:schemeClr val="accent2"/>
              </a:solidFill>
            </a:endParaRPr>
          </a:p>
          <a:p>
            <a:endParaRPr lang="en-US" dirty="0" smtClean="0">
              <a:solidFill>
                <a:schemeClr val="accent2"/>
              </a:solidFill>
            </a:endParaRPr>
          </a:p>
          <a:p>
            <a:r>
              <a:rPr lang="en-US" dirty="0" smtClean="0">
                <a:solidFill>
                  <a:schemeClr val="accent2"/>
                </a:solidFill>
              </a:rPr>
              <a:t>Jin Zhengxian</a:t>
            </a:r>
          </a:p>
          <a:p>
            <a:r>
              <a:rPr lang="en-US" dirty="0" smtClean="0">
                <a:solidFill>
                  <a:schemeClr val="accent2"/>
                </a:solidFill>
                <a:hlinkClick r:id="rId4"/>
              </a:rPr>
              <a:t>zjin@uoregon.edu</a:t>
            </a:r>
            <a:endParaRPr lang="en-US" dirty="0" smtClean="0">
              <a:solidFill>
                <a:schemeClr val="accent2"/>
              </a:solidFill>
            </a:endParaRPr>
          </a:p>
          <a:p>
            <a:endParaRPr lang="en-US" dirty="0">
              <a:solidFill>
                <a:schemeClr val="accent2"/>
              </a:solidFill>
            </a:endParaRPr>
          </a:p>
          <a:p>
            <a:r>
              <a:rPr lang="en-US" dirty="0" err="1" smtClean="0">
                <a:solidFill>
                  <a:schemeClr val="accent2"/>
                </a:solidFill>
              </a:rPr>
              <a:t>Tygh</a:t>
            </a:r>
            <a:r>
              <a:rPr lang="en-US" dirty="0" smtClean="0">
                <a:solidFill>
                  <a:schemeClr val="accent2"/>
                </a:solidFill>
              </a:rPr>
              <a:t> Parr</a:t>
            </a:r>
          </a:p>
          <a:p>
            <a:r>
              <a:rPr lang="en-US" dirty="0" smtClean="0">
                <a:solidFill>
                  <a:schemeClr val="accent2"/>
                </a:solidFill>
                <a:hlinkClick r:id="rId5"/>
              </a:rPr>
              <a:t>parrt@oregonstate.edu</a:t>
            </a:r>
            <a:r>
              <a:rPr lang="en-US" dirty="0" smtClean="0">
                <a:solidFill>
                  <a:schemeClr val="accent2"/>
                </a:solidFill>
              </a:rPr>
              <a:t> </a:t>
            </a:r>
          </a:p>
          <a:p>
            <a:endParaRPr lang="en-US" dirty="0">
              <a:solidFill>
                <a:schemeClr val="accent2"/>
              </a:solidFill>
            </a:endParaRPr>
          </a:p>
          <a:p>
            <a:r>
              <a:rPr lang="en-US" dirty="0" smtClean="0">
                <a:solidFill>
                  <a:schemeClr val="accent2"/>
                </a:solidFill>
              </a:rPr>
              <a:t>Will Searcy</a:t>
            </a:r>
          </a:p>
          <a:p>
            <a:r>
              <a:rPr lang="en-US" dirty="0" smtClean="0">
                <a:solidFill>
                  <a:schemeClr val="accent2"/>
                </a:solidFill>
                <a:hlinkClick r:id="rId6"/>
              </a:rPr>
              <a:t>wsearcy@uoregon.edu</a:t>
            </a:r>
            <a:r>
              <a:rPr lang="en-US" dirty="0" smtClean="0">
                <a:solidFill>
                  <a:schemeClr val="accent2"/>
                </a:solidFill>
              </a:rPr>
              <a:t>  </a:t>
            </a:r>
          </a:p>
        </p:txBody>
      </p:sp>
      <p:sp>
        <p:nvSpPr>
          <p:cNvPr id="10" name="Segnaposto testo 2"/>
          <p:cNvSpPr txBox="1">
            <a:spLocks/>
          </p:cNvSpPr>
          <p:nvPr/>
        </p:nvSpPr>
        <p:spPr>
          <a:xfrm>
            <a:off x="1130170" y="5907022"/>
            <a:ext cx="8461162" cy="813817"/>
          </a:xfrm>
          <a:prstGeom prst="rect">
            <a:avLst/>
          </a:prstGeom>
        </p:spPr>
        <p:txBody>
          <a:bodyPr vert="horz" lIns="91440" tIns="0" rIns="91440" bIns="0" rtlCol="0">
            <a:normAutofit/>
          </a:bodyPr>
          <a:lstStyle>
            <a:lvl1pPr marL="0" indent="0" algn="l" defTabSz="914400" rtl="0" eaLnBrk="1" latinLnBrk="0" hangingPunct="1">
              <a:lnSpc>
                <a:spcPct val="90000"/>
              </a:lnSpc>
              <a:spcBef>
                <a:spcPts val="0"/>
              </a:spcBef>
              <a:spcAft>
                <a:spcPts val="600"/>
              </a:spcAft>
              <a:buClr>
                <a:schemeClr val="accent1"/>
              </a:buClr>
              <a:buSzPct val="100000"/>
              <a:buFont typeface="Calibri" panose="020F0502020204030204" pitchFamily="34" charset="0"/>
              <a:buNone/>
              <a:defRPr sz="1500" kern="1200">
                <a:solidFill>
                  <a:schemeClr val="accent2"/>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Calibri" pitchFamily="34" charset="0"/>
              <a:buNone/>
              <a:defRPr sz="10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r>
              <a:rPr lang="it-IT" sz="2600" dirty="0" smtClean="0">
                <a:ln w="3175" cmpd="sng">
                  <a:noFill/>
                </a:ln>
                <a:latin typeface="Calibri" charset="0"/>
                <a:ea typeface="Calibri" charset="0"/>
                <a:cs typeface="Calibri" charset="0"/>
              </a:rPr>
              <a:t>GROUP WORKING PORTFOLIO    </a:t>
            </a:r>
          </a:p>
          <a:p>
            <a:r>
              <a:rPr lang="it-IT" sz="1800" dirty="0" smtClean="0">
                <a:ln w="3175" cmpd="sng">
                  <a:noFill/>
                </a:ln>
                <a:latin typeface="Calibri" charset="0"/>
                <a:ea typeface="Calibri" charset="0"/>
                <a:cs typeface="Calibri" charset="0"/>
              </a:rPr>
              <a:t>PROFESSORS MARIAPAOLA RIGGIO AND NANCY YEN-WEN CHENG    WINTER 2017</a:t>
            </a:r>
            <a:endParaRPr lang="it-IT" sz="1800" dirty="0">
              <a:ln w="3175" cmpd="sng">
                <a:noFill/>
              </a:ln>
              <a:latin typeface="Calibri" charset="0"/>
              <a:ea typeface="Calibri" charset="0"/>
              <a:cs typeface="Calibri" charset="0"/>
            </a:endParaRPr>
          </a:p>
        </p:txBody>
      </p:sp>
    </p:spTree>
    <p:extLst>
      <p:ext uri="{BB962C8B-B14F-4D97-AF65-F5344CB8AC3E}">
        <p14:creationId xmlns:p14="http://schemas.microsoft.com/office/powerpoint/2010/main" val="12327738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4254</TotalTime>
  <Words>2382</Words>
  <Application>Microsoft Macintosh PowerPoint</Application>
  <PresentationFormat>Custom</PresentationFormat>
  <Paragraphs>272</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Retrospect</vt:lpstr>
      <vt:lpstr>PowerPoint Presentation</vt:lpstr>
      <vt:lpstr>Precedent Studies </vt:lpstr>
      <vt:lpstr>Precedent Studies </vt:lpstr>
      <vt:lpstr>The Design</vt:lpstr>
      <vt:lpstr>Accommodation </vt:lpstr>
      <vt:lpstr>Structural Efficiency of Hanging Chain Models </vt:lpstr>
      <vt:lpstr>Form Finding</vt:lpstr>
      <vt:lpstr>Form</vt:lpstr>
      <vt:lpstr>Lateral Displacement </vt:lpstr>
      <vt:lpstr>Gravity Displacement </vt:lpstr>
      <vt:lpstr>Axial Stresses </vt:lpstr>
      <vt:lpstr>Shear Stresses</vt:lpstr>
      <vt:lpstr>Moment Diagram</vt:lpstr>
      <vt:lpstr>Bracing</vt:lpstr>
      <vt:lpstr>Material: Western Hemlock</vt:lpstr>
      <vt:lpstr>Properties of Western Hemlock</vt:lpstr>
      <vt:lpstr>Process Work</vt:lpstr>
      <vt:lpstr>Research</vt:lpstr>
      <vt:lpstr>Research</vt:lpstr>
      <vt:lpstr>Elements</vt:lpstr>
      <vt:lpstr>Module Connection </vt:lpstr>
      <vt:lpstr>Module</vt:lpstr>
      <vt:lpstr>System</vt:lpstr>
      <vt:lpstr>Bending Test</vt:lpstr>
      <vt:lpstr>Foundation Connection</vt:lpstr>
      <vt:lpstr>Foundation Connection </vt:lpstr>
      <vt:lpstr>Construction Diagram</vt:lpstr>
      <vt:lpstr>Module Connection to  Fabric Enclosure </vt:lpstr>
      <vt:lpstr>Work Process</vt:lpstr>
      <vt:lpstr>Work Process</vt:lpstr>
      <vt:lpstr>Bending Test</vt:lpstr>
      <vt:lpstr>Bending Test</vt:lpstr>
      <vt:lpstr>Credits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Raffaele de Amicis</dc:creator>
  <cp:lastModifiedBy>Tygh Parr</cp:lastModifiedBy>
  <cp:revision>131</cp:revision>
  <dcterms:created xsi:type="dcterms:W3CDTF">2016-12-26T19:23:31Z</dcterms:created>
  <dcterms:modified xsi:type="dcterms:W3CDTF">2017-03-20T13:00:52Z</dcterms:modified>
</cp:coreProperties>
</file>